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50"/>
  </p:notesMasterIdLst>
  <p:handoutMasterIdLst>
    <p:handoutMasterId r:id="rId51"/>
  </p:handoutMasterIdLst>
  <p:sldIdLst>
    <p:sldId id="356" r:id="rId2"/>
    <p:sldId id="357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2" r:id="rId37"/>
    <p:sldId id="483" r:id="rId38"/>
    <p:sldId id="484" r:id="rId39"/>
    <p:sldId id="485" r:id="rId40"/>
    <p:sldId id="487" r:id="rId41"/>
    <p:sldId id="488" r:id="rId42"/>
    <p:sldId id="486" r:id="rId43"/>
    <p:sldId id="489" r:id="rId44"/>
    <p:sldId id="490" r:id="rId45"/>
    <p:sldId id="491" r:id="rId46"/>
    <p:sldId id="492" r:id="rId47"/>
    <p:sldId id="493" r:id="rId48"/>
    <p:sldId id="430" r:id="rId49"/>
  </p:sldIdLst>
  <p:sldSz cx="9144000" cy="6858000" type="screen4x3"/>
  <p:notesSz cx="6858000" cy="9144000"/>
  <p:custDataLst>
    <p:tags r:id="rId52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28"/>
    <a:srgbClr val="FFFF99"/>
    <a:srgbClr val="0036A2"/>
    <a:srgbClr val="007E39"/>
    <a:srgbClr val="4411D5"/>
    <a:srgbClr val="C0007B"/>
    <a:srgbClr val="AC1418"/>
    <a:srgbClr val="FFCC00"/>
    <a:srgbClr val="004E4C"/>
    <a:srgbClr val="6B883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60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FC2A7E5C-B22A-46C4-9AFD-A55CEAE725C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in computing terminology determines the current location of a user on the devices.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location of the user is represented as a single point that comprises two components: latitude and longitude.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56FAD6-365E-4CAB-8266-8CECC71F7F52}" type="pres">
      <dgm:prSet presAssocID="{FC2A7E5C-B22A-46C4-9AFD-A55CEAE725CE}" presName="parentText" presStyleLbl="node1" presStyleIdx="0" presStyleCnt="2" custScaleY="66701" custLinFactNeighborY="-207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1" presStyleCnt="2" custScaleY="68091" custLinFactNeighborY="-2414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5C5AAB-B2F2-464E-840C-C594FED69A68}" type="presOf" srcId="{562882C0-AB97-4E3B-8D46-8E574B04BE56}" destId="{A6445519-E36D-458F-8F29-D286534B965D}" srcOrd="0" destOrd="0" presId="urn:microsoft.com/office/officeart/2005/8/layout/vList2"/>
    <dgm:cxn modelId="{2E46F766-50E7-4015-83C1-FEF6484316BF}" srcId="{D32F8FCF-EDF2-4321-B49C-D5DF3D295B52}" destId="{FC2A7E5C-B22A-46C4-9AFD-A55CEAE725CE}" srcOrd="0" destOrd="0" parTransId="{4321AB2E-56BE-4B81-A95D-78D0C600BF84}" sibTransId="{D600FDB0-EB0D-494C-8ECC-EFA51A794305}"/>
    <dgm:cxn modelId="{26FEAB2E-A05A-48CB-9738-DAD46F4F1FEE}" type="presOf" srcId="{FC2A7E5C-B22A-46C4-9AFD-A55CEAE725CE}" destId="{0256FAD6-365E-4CAB-8266-8CECC71F7F52}" srcOrd="0" destOrd="0" presId="urn:microsoft.com/office/officeart/2005/8/layout/vList2"/>
    <dgm:cxn modelId="{52EE61F9-3FA3-4825-B00A-DE0B07D6DEEC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1" destOrd="0" parTransId="{22DAB85A-2AC9-4DDD-B986-E5A7070B9054}" sibTransId="{7363CEF2-942E-416F-BE41-E1618140DA9E}"/>
    <dgm:cxn modelId="{BE0D0353-2DC0-471D-AEA4-39A5DA5DBFBD}" type="presParOf" srcId="{9FF9BD46-DE44-4B30-80ED-AC3A9E213A06}" destId="{0256FAD6-365E-4CAB-8266-8CECC71F7F52}" srcOrd="0" destOrd="0" presId="urn:microsoft.com/office/officeart/2005/8/layout/vList2"/>
    <dgm:cxn modelId="{99B211A2-1688-40FA-B5AA-D43729D0DD7D}" type="presParOf" srcId="{9FF9BD46-DE44-4B30-80ED-AC3A9E213A06}" destId="{C88DBDBC-73BA-40D4-ACAA-61468FA8920B}" srcOrd="1" destOrd="0" presId="urn:microsoft.com/office/officeart/2005/8/layout/vList2"/>
    <dgm:cxn modelId="{3EA650CF-26BC-4B77-99B4-FCFA61C58C81}" type="presParOf" srcId="{9FF9BD46-DE44-4B30-80ED-AC3A9E213A06}" destId="{A6445519-E36D-458F-8F29-D286534B965D}" srcOrd="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 dirty="0" smtClean="0"/>
            <a:t>Global Positioning System (GPS)</a:t>
          </a:r>
          <a:endParaRPr lang="en-US" sz="14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 dirty="0" smtClean="0"/>
            <a:t>User Input</a:t>
          </a:r>
          <a:endParaRPr lang="en-US" sz="14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GPS is a satellite navigation system that provides information about the location on any part of the globe. 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 software tool which can be used on any device requesting for location information. 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08C31E4-E8FA-4162-8DFC-C6D9C3BD0360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 GPS system is maintained by the government of the United States.</a:t>
          </a:r>
          <a:endParaRPr lang="en-US" sz="1400" dirty="0"/>
        </a:p>
      </dgm:t>
    </dgm:pt>
    <dgm:pt modelId="{684B4471-2AA2-4D0A-9124-5535BE30A783}" type="parTrans" cxnId="{53CE26BD-7D98-419F-B97F-9E51CD311842}">
      <dgm:prSet/>
      <dgm:spPr/>
      <dgm:t>
        <a:bodyPr/>
        <a:lstStyle/>
        <a:p>
          <a:endParaRPr lang="en-US"/>
        </a:p>
      </dgm:t>
    </dgm:pt>
    <dgm:pt modelId="{71DB3DDA-907E-407C-9E50-BE1EA72A5EAB}" type="sibTrans" cxnId="{53CE26BD-7D98-419F-B97F-9E51CD311842}">
      <dgm:prSet/>
      <dgm:spPr/>
      <dgm:t>
        <a:bodyPr/>
        <a:lstStyle/>
        <a:p>
          <a:endParaRPr lang="en-US"/>
        </a:p>
      </dgm:t>
    </dgm:pt>
    <dgm:pt modelId="{BD8592B6-A92B-4596-A708-B0DC36AA4E1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 dirty="0" smtClean="0"/>
            <a:t>IP Address</a:t>
          </a:r>
          <a:endParaRPr lang="en-US" sz="1400" b="1" dirty="0"/>
        </a:p>
      </dgm:t>
    </dgm:pt>
    <dgm:pt modelId="{032CDFFD-2ADD-45C3-BC6C-7F3780164FFB}" type="parTrans" cxnId="{16EB3EA9-B48A-420F-8A13-435A855617D7}">
      <dgm:prSet/>
      <dgm:spPr/>
      <dgm:t>
        <a:bodyPr/>
        <a:lstStyle/>
        <a:p>
          <a:endParaRPr lang="en-US"/>
        </a:p>
      </dgm:t>
    </dgm:pt>
    <dgm:pt modelId="{601A0D86-975E-4E2D-8761-A64AA21CF77A}" type="sibTrans" cxnId="{16EB3EA9-B48A-420F-8A13-435A855617D7}">
      <dgm:prSet/>
      <dgm:spPr/>
      <dgm:t>
        <a:bodyPr/>
        <a:lstStyle/>
        <a:p>
          <a:endParaRPr lang="en-US"/>
        </a:p>
      </dgm:t>
    </dgm:pt>
    <dgm:pt modelId="{BA17CEA3-F12E-4E8E-9F46-BA8CA4F38D92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 dirty="0" smtClean="0"/>
            <a:t>GSM/CDMA Cell IDs</a:t>
          </a:r>
          <a:endParaRPr lang="en-US" sz="1400" b="1" dirty="0"/>
        </a:p>
      </dgm:t>
    </dgm:pt>
    <dgm:pt modelId="{FADFE3E4-46B6-44FF-8CB0-48857EB06E3F}" type="parTrans" cxnId="{B6C57E9F-BC87-4E37-ABB3-26A1A541CFF0}">
      <dgm:prSet/>
      <dgm:spPr/>
      <dgm:t>
        <a:bodyPr/>
        <a:lstStyle/>
        <a:p>
          <a:endParaRPr lang="en-US"/>
        </a:p>
      </dgm:t>
    </dgm:pt>
    <dgm:pt modelId="{AD579F3F-8768-4E2F-89CF-0C0D0B2A7281}" type="sibTrans" cxnId="{B6C57E9F-BC87-4E37-ABB3-26A1A541CFF0}">
      <dgm:prSet/>
      <dgm:spPr/>
      <dgm:t>
        <a:bodyPr/>
        <a:lstStyle/>
        <a:p>
          <a:endParaRPr lang="en-US"/>
        </a:p>
      </dgm:t>
    </dgm:pt>
    <dgm:pt modelId="{5A6DCF32-A0A2-4E09-9DB5-988794732FD2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b="1" dirty="0" err="1" smtClean="0"/>
            <a:t>WiFi</a:t>
          </a:r>
          <a:r>
            <a:rPr lang="en-US" sz="1400" b="1" dirty="0" smtClean="0"/>
            <a:t> and Bluetooth MAC address</a:t>
          </a:r>
          <a:endParaRPr lang="en-US" sz="1400" b="1" dirty="0"/>
        </a:p>
      </dgm:t>
    </dgm:pt>
    <dgm:pt modelId="{A360EBFB-4919-4192-B2F2-F1915E08FAE4}" type="parTrans" cxnId="{A46E48CB-EAD0-4689-8E91-A341803EA531}">
      <dgm:prSet/>
      <dgm:spPr/>
      <dgm:t>
        <a:bodyPr/>
        <a:lstStyle/>
        <a:p>
          <a:endParaRPr lang="en-US"/>
        </a:p>
      </dgm:t>
    </dgm:pt>
    <dgm:pt modelId="{0ABFFF06-2CA7-485D-9DBB-D6971AA751E8}" type="sibTrans" cxnId="{A46E48CB-EAD0-4689-8E91-A341803EA531}">
      <dgm:prSet/>
      <dgm:spPr/>
      <dgm:t>
        <a:bodyPr/>
        <a:lstStyle/>
        <a:p>
          <a:endParaRPr lang="en-US"/>
        </a:p>
      </dgm:t>
    </dgm:pt>
    <dgm:pt modelId="{84E52467-8046-4272-8513-C5214CBACFA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Location information can be derived from IP Address which is assigned to devices, such as desktops, printers, and so on connected on a network. </a:t>
          </a:r>
          <a:endParaRPr lang="en-US" sz="1400" dirty="0"/>
        </a:p>
      </dgm:t>
    </dgm:pt>
    <dgm:pt modelId="{C3F60745-DBA6-4673-B4DC-4FBC61AA2B27}" type="parTrans" cxnId="{D6954725-EA73-4710-9BF7-87789AB612B1}">
      <dgm:prSet/>
      <dgm:spPr/>
      <dgm:t>
        <a:bodyPr/>
        <a:lstStyle/>
        <a:p>
          <a:endParaRPr lang="en-US"/>
        </a:p>
      </dgm:t>
    </dgm:pt>
    <dgm:pt modelId="{A30C493E-E98B-47ED-BF25-9313724E3288}" type="sibTrans" cxnId="{D6954725-EA73-4710-9BF7-87789AB612B1}">
      <dgm:prSet/>
      <dgm:spPr/>
      <dgm:t>
        <a:bodyPr/>
        <a:lstStyle/>
        <a:p>
          <a:endParaRPr lang="en-US"/>
        </a:p>
      </dgm:t>
    </dgm:pt>
    <dgm:pt modelId="{30C1176A-8DBC-42ED-A1F4-8FAABF1F2FB8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These are used by the cell phones.</a:t>
          </a:r>
          <a:endParaRPr lang="en-US" sz="1400" dirty="0"/>
        </a:p>
      </dgm:t>
    </dgm:pt>
    <dgm:pt modelId="{23E3F866-EEDC-4015-9D13-4A81531C2DF8}" type="parTrans" cxnId="{0A9ED055-4EBD-4AD8-AE0C-714136FDF0C7}">
      <dgm:prSet/>
      <dgm:spPr/>
      <dgm:t>
        <a:bodyPr/>
        <a:lstStyle/>
        <a:p>
          <a:endParaRPr lang="en-US"/>
        </a:p>
      </dgm:t>
    </dgm:pt>
    <dgm:pt modelId="{AF0A34E2-7AAC-420F-8A03-E2F08C7C559A}" type="sibTrans" cxnId="{0A9ED055-4EBD-4AD8-AE0C-714136FDF0C7}">
      <dgm:prSet/>
      <dgm:spPr/>
      <dgm:t>
        <a:bodyPr/>
        <a:lstStyle/>
        <a:p>
          <a:endParaRPr lang="en-US"/>
        </a:p>
      </dgm:t>
    </dgm:pt>
    <dgm:pt modelId="{C61545DB-D63E-4269-90EB-D100DB7DECE6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These are used by devices that have wireless network connection.</a:t>
          </a:r>
          <a:endParaRPr lang="en-US" sz="1400" dirty="0"/>
        </a:p>
      </dgm:t>
    </dgm:pt>
    <dgm:pt modelId="{91D603CA-CFB9-4174-AD55-0685AC2EE06A}" type="parTrans" cxnId="{F5C98BD8-91F1-41FE-8FC8-05DAA651BFB6}">
      <dgm:prSet/>
      <dgm:spPr/>
      <dgm:t>
        <a:bodyPr/>
        <a:lstStyle/>
        <a:p>
          <a:endParaRPr lang="en-US"/>
        </a:p>
      </dgm:t>
    </dgm:pt>
    <dgm:pt modelId="{7488F740-A972-4868-9E13-D3D5CCC97F26}" type="sibTrans" cxnId="{F5C98BD8-91F1-41FE-8FC8-05DAA651BFB6}">
      <dgm:prSet/>
      <dgm:spPr/>
      <dgm:t>
        <a:bodyPr/>
        <a:lstStyle/>
        <a:p>
          <a:endParaRPr lang="en-US"/>
        </a:p>
      </dgm:t>
    </dgm:pt>
    <dgm:pt modelId="{0C90BD7D-7C5A-4709-8216-4F422FFFB37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 information retrieved by the tool is based on the data provided by the user. For example, a zip code.</a:t>
          </a:r>
          <a:endParaRPr lang="en-US" sz="1400" dirty="0"/>
        </a:p>
      </dgm:t>
    </dgm:pt>
    <dgm:pt modelId="{85EB638F-B9AA-44EB-8218-6E5D985E394C}" type="parTrans" cxnId="{8291346F-6AB0-44C4-B79F-96A176382073}">
      <dgm:prSet/>
      <dgm:spPr/>
      <dgm:t>
        <a:bodyPr/>
        <a:lstStyle/>
        <a:p>
          <a:endParaRPr lang="en-US"/>
        </a:p>
      </dgm:t>
    </dgm:pt>
    <dgm:pt modelId="{40CB3C17-AB9C-405A-A032-42777A2C21F2}" type="sibTrans" cxnId="{8291346F-6AB0-44C4-B79F-96A176382073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5" custScaleX="123932" custScaleY="108895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5" custLinFactNeighborX="-1000" custLinFactNeighborY="-31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8035124B-3482-406E-B1BE-B7E2A8C82511}" type="pres">
      <dgm:prSet presAssocID="{BD8592B6-A92B-4596-A708-B0DC36AA4E1E}" presName="parentLin" presStyleCnt="0"/>
      <dgm:spPr/>
    </dgm:pt>
    <dgm:pt modelId="{E2245268-D16B-46BD-AA95-C65F1CB93A07}" type="pres">
      <dgm:prSet presAssocID="{BD8592B6-A92B-4596-A708-B0DC36AA4E1E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5218289B-615E-4B7B-A798-6BDA4B91CA8A}" type="pres">
      <dgm:prSet presAssocID="{BD8592B6-A92B-4596-A708-B0DC36AA4E1E}" presName="parentText" presStyleLbl="node1" presStyleIdx="1" presStyleCnt="5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EDFA7-AF5B-4B8B-BB60-800A1AE66E0E}" type="pres">
      <dgm:prSet presAssocID="{BD8592B6-A92B-4596-A708-B0DC36AA4E1E}" presName="negativeSpace" presStyleCnt="0"/>
      <dgm:spPr/>
    </dgm:pt>
    <dgm:pt modelId="{BFEA3144-CE2A-4821-AB19-102271B4DE2A}" type="pres">
      <dgm:prSet presAssocID="{BD8592B6-A92B-4596-A708-B0DC36AA4E1E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A36F-C969-4A29-B572-26B02C7718BC}" type="pres">
      <dgm:prSet presAssocID="{601A0D86-975E-4E2D-8761-A64AA21CF77A}" presName="spaceBetweenRectangles" presStyleCnt="0"/>
      <dgm:spPr/>
    </dgm:pt>
    <dgm:pt modelId="{144B6846-18CC-4BC7-AEF9-F231609049EC}" type="pres">
      <dgm:prSet presAssocID="{BA17CEA3-F12E-4E8E-9F46-BA8CA4F38D92}" presName="parentLin" presStyleCnt="0"/>
      <dgm:spPr/>
    </dgm:pt>
    <dgm:pt modelId="{44782916-08BC-47AD-99A5-52C4C0BEADDD}" type="pres">
      <dgm:prSet presAssocID="{BA17CEA3-F12E-4E8E-9F46-BA8CA4F38D92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44ADBFF0-FA21-4584-AA25-EE68518E7AB0}" type="pres">
      <dgm:prSet presAssocID="{BA17CEA3-F12E-4E8E-9F46-BA8CA4F38D92}" presName="parentText" presStyleLbl="node1" presStyleIdx="2" presStyleCnt="5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74279-4E6F-4888-9DF7-C5304F9612CD}" type="pres">
      <dgm:prSet presAssocID="{BA17CEA3-F12E-4E8E-9F46-BA8CA4F38D92}" presName="negativeSpace" presStyleCnt="0"/>
      <dgm:spPr/>
    </dgm:pt>
    <dgm:pt modelId="{3A4050DB-64CA-4863-911B-C297DD6BF019}" type="pres">
      <dgm:prSet presAssocID="{BA17CEA3-F12E-4E8E-9F46-BA8CA4F38D92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54A7A-EBAB-44A8-98A8-DBFFFF89C7D2}" type="pres">
      <dgm:prSet presAssocID="{AD579F3F-8768-4E2F-89CF-0C0D0B2A7281}" presName="spaceBetweenRectangles" presStyleCnt="0"/>
      <dgm:spPr/>
    </dgm:pt>
    <dgm:pt modelId="{896F3C53-5A69-4AC8-897B-0A890394256C}" type="pres">
      <dgm:prSet presAssocID="{5A6DCF32-A0A2-4E09-9DB5-988794732FD2}" presName="parentLin" presStyleCnt="0"/>
      <dgm:spPr/>
    </dgm:pt>
    <dgm:pt modelId="{C730FAFC-22CF-4B4A-A994-D6075B860708}" type="pres">
      <dgm:prSet presAssocID="{5A6DCF32-A0A2-4E09-9DB5-988794732FD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68E280AA-A28C-4758-9017-79F6C2F58C9B}" type="pres">
      <dgm:prSet presAssocID="{5A6DCF32-A0A2-4E09-9DB5-988794732FD2}" presName="parentText" presStyleLbl="node1" presStyleIdx="3" presStyleCnt="5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339DE-9F27-4501-8411-D1981A5423C9}" type="pres">
      <dgm:prSet presAssocID="{5A6DCF32-A0A2-4E09-9DB5-988794732FD2}" presName="negativeSpace" presStyleCnt="0"/>
      <dgm:spPr/>
    </dgm:pt>
    <dgm:pt modelId="{4B94050C-CB8B-4AC2-B055-03F6768098B0}" type="pres">
      <dgm:prSet presAssocID="{5A6DCF32-A0A2-4E09-9DB5-988794732FD2}" presName="childText" presStyleLbl="conFgAcc1" presStyleIdx="3" presStyleCnt="5" custLinFactNeighborY="-319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D3890-27ED-4E9F-8EE0-79AA93DE18E0}" type="pres">
      <dgm:prSet presAssocID="{0ABFFF06-2CA7-485D-9DBB-D6971AA751E8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4" presStyleCnt="5" custScaleX="124208" custScaleY="87969" custLinFactNeighborX="-369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4" presStyleCnt="5" custLinFactNeighborY="11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C7AEFE-5D83-4CBA-91B6-8DC139E9CBE6}" type="presOf" srcId="{5A6DCF32-A0A2-4E09-9DB5-988794732FD2}" destId="{C730FAFC-22CF-4B4A-A994-D6075B860708}" srcOrd="0" destOrd="0" presId="urn:microsoft.com/office/officeart/2005/8/layout/list1"/>
    <dgm:cxn modelId="{0A9ED055-4EBD-4AD8-AE0C-714136FDF0C7}" srcId="{BA17CEA3-F12E-4E8E-9F46-BA8CA4F38D92}" destId="{30C1176A-8DBC-42ED-A1F4-8FAABF1F2FB8}" srcOrd="0" destOrd="0" parTransId="{23E3F866-EEDC-4015-9D13-4A81531C2DF8}" sibTransId="{AF0A34E2-7AAC-420F-8A03-E2F08C7C559A}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4779D7E0-B34D-4499-BFD4-B7BD126EB8B7}" type="presOf" srcId="{BA17CEA3-F12E-4E8E-9F46-BA8CA4F38D92}" destId="{44782916-08BC-47AD-99A5-52C4C0BEADDD}" srcOrd="0" destOrd="0" presId="urn:microsoft.com/office/officeart/2005/8/layout/list1"/>
    <dgm:cxn modelId="{16EB3EA9-B48A-420F-8A13-435A855617D7}" srcId="{9E018682-F920-4DE4-848B-9A1180AFE0E6}" destId="{BD8592B6-A92B-4596-A708-B0DC36AA4E1E}" srcOrd="1" destOrd="0" parTransId="{032CDFFD-2ADD-45C3-BC6C-7F3780164FFB}" sibTransId="{601A0D86-975E-4E2D-8761-A64AA21CF77A}"/>
    <dgm:cxn modelId="{AEF0BB8F-6986-44C0-AF7A-3D8D17B6052A}" type="presOf" srcId="{DD2972BB-86F5-43ED-95EB-0E6235EE415E}" destId="{39270827-321C-487D-8701-D3C791DADC60}" srcOrd="1" destOrd="0" presId="urn:microsoft.com/office/officeart/2005/8/layout/list1"/>
    <dgm:cxn modelId="{3A670532-EE5D-4586-AADC-DEBCEDC577AF}" type="presOf" srcId="{BD8592B6-A92B-4596-A708-B0DC36AA4E1E}" destId="{E2245268-D16B-46BD-AA95-C65F1CB93A07}" srcOrd="0" destOrd="0" presId="urn:microsoft.com/office/officeart/2005/8/layout/list1"/>
    <dgm:cxn modelId="{6207CE6D-C96C-4B47-B652-651AAFD76194}" type="presOf" srcId="{5A6DCF32-A0A2-4E09-9DB5-988794732FD2}" destId="{68E280AA-A28C-4758-9017-79F6C2F58C9B}" srcOrd="1" destOrd="0" presId="urn:microsoft.com/office/officeart/2005/8/layout/list1"/>
    <dgm:cxn modelId="{D119629C-CF78-43E7-A4B9-A12ACC25CE77}" type="presOf" srcId="{9E018682-F920-4DE4-848B-9A1180AFE0E6}" destId="{35B9770D-CA92-443B-8E98-61B8397B238F}" srcOrd="0" destOrd="0" presId="urn:microsoft.com/office/officeart/2005/8/layout/list1"/>
    <dgm:cxn modelId="{4C4CC5BE-CC66-438B-A6DC-AF56A8E77390}" type="presOf" srcId="{0EAF9682-B1F8-4E02-A34A-E6BC34DCCA96}" destId="{E736F3BE-881B-4B2E-9BA6-B26B41AC01E6}" srcOrd="0" destOrd="0" presId="urn:microsoft.com/office/officeart/2005/8/layout/list1"/>
    <dgm:cxn modelId="{F7CF5827-F649-4CAE-93F3-68D954081FE5}" type="presOf" srcId="{0C90BD7D-7C5A-4709-8216-4F422FFFB379}" destId="{E5F8AC0D-C818-46D2-8191-251E5BC620F9}" srcOrd="0" destOrd="1" presId="urn:microsoft.com/office/officeart/2005/8/layout/list1"/>
    <dgm:cxn modelId="{E04D6B0F-5700-4C48-AB24-3BB0291459A6}" type="presOf" srcId="{C61545DB-D63E-4269-90EB-D100DB7DECE6}" destId="{4B94050C-CB8B-4AC2-B055-03F6768098B0}" srcOrd="0" destOrd="0" presId="urn:microsoft.com/office/officeart/2005/8/layout/list1"/>
    <dgm:cxn modelId="{DC0C5441-CA29-4CA8-A98D-264AD57448B0}" type="presOf" srcId="{DD2972BB-86F5-43ED-95EB-0E6235EE415E}" destId="{F2D1EC00-5936-4507-A1B3-ADE919C81521}" srcOrd="0" destOrd="0" presId="urn:microsoft.com/office/officeart/2005/8/layout/list1"/>
    <dgm:cxn modelId="{03080107-2412-4FA8-BC27-1D93C6E15D3D}" type="presOf" srcId="{30C1176A-8DBC-42ED-A1F4-8FAABF1F2FB8}" destId="{3A4050DB-64CA-4863-911B-C297DD6BF019}" srcOrd="0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F63481C7-3CDB-4D76-8186-EE88842DC50F}" type="presOf" srcId="{0EAF9682-B1F8-4E02-A34A-E6BC34DCCA96}" destId="{F89E510D-1EE2-46EE-81BE-70A29F00E6DE}" srcOrd="1" destOrd="0" presId="urn:microsoft.com/office/officeart/2005/8/layout/list1"/>
    <dgm:cxn modelId="{3889355E-7AE9-4F28-AC79-655875709837}" type="presOf" srcId="{BD8592B6-A92B-4596-A708-B0DC36AA4E1E}" destId="{5218289B-615E-4B7B-A798-6BDA4B91CA8A}" srcOrd="1" destOrd="0" presId="urn:microsoft.com/office/officeart/2005/8/layout/list1"/>
    <dgm:cxn modelId="{001D0BFB-7821-41A0-AD2E-358C2974A1E1}" type="presOf" srcId="{84E52467-8046-4272-8513-C5214CBACFA9}" destId="{BFEA3144-CE2A-4821-AB19-102271B4DE2A}" srcOrd="0" destOrd="0" presId="urn:microsoft.com/office/officeart/2005/8/layout/list1"/>
    <dgm:cxn modelId="{06002B1B-7683-4F63-B323-DBE253F9622F}" type="presOf" srcId="{3A238C8B-31F0-40F7-B9EC-E53169E5539B}" destId="{A3A48043-0B63-489A-B90C-A566B8DF0AB2}" srcOrd="0" destOrd="0" presId="urn:microsoft.com/office/officeart/2005/8/layout/list1"/>
    <dgm:cxn modelId="{D20176FF-4411-4363-BAC0-C2AE1F5CBA08}" type="presOf" srcId="{E08C31E4-E8FA-4162-8DFC-C6D9C3BD0360}" destId="{A3A48043-0B63-489A-B90C-A566B8DF0AB2}" srcOrd="0" destOrd="1" presId="urn:microsoft.com/office/officeart/2005/8/layout/list1"/>
    <dgm:cxn modelId="{8291346F-6AB0-44C4-B79F-96A176382073}" srcId="{DD2972BB-86F5-43ED-95EB-0E6235EE415E}" destId="{0C90BD7D-7C5A-4709-8216-4F422FFFB379}" srcOrd="1" destOrd="0" parTransId="{85EB638F-B9AA-44EB-8218-6E5D985E394C}" sibTransId="{40CB3C17-AB9C-405A-A032-42777A2C21F2}"/>
    <dgm:cxn modelId="{B9F6C042-B3A1-42AF-BBAB-B71DD46B2AF7}" type="presOf" srcId="{0BE71C6B-AB23-42F8-8530-ACCE65770C59}" destId="{E5F8AC0D-C818-46D2-8191-251E5BC620F9}" srcOrd="0" destOrd="0" presId="urn:microsoft.com/office/officeart/2005/8/layout/list1"/>
    <dgm:cxn modelId="{11220FF1-A552-439F-A177-966DDF5D71E3}" srcId="{9E018682-F920-4DE4-848B-9A1180AFE0E6}" destId="{DD2972BB-86F5-43ED-95EB-0E6235EE415E}" srcOrd="4" destOrd="0" parTransId="{D39F6C01-923D-4B2C-9441-495951EBA3D8}" sibTransId="{53A88CDB-A6B1-40B6-978D-1514548A3D8B}"/>
    <dgm:cxn modelId="{D6954725-EA73-4710-9BF7-87789AB612B1}" srcId="{BD8592B6-A92B-4596-A708-B0DC36AA4E1E}" destId="{84E52467-8046-4272-8513-C5214CBACFA9}" srcOrd="0" destOrd="0" parTransId="{C3F60745-DBA6-4673-B4DC-4FBC61AA2B27}" sibTransId="{A30C493E-E98B-47ED-BF25-9313724E3288}"/>
    <dgm:cxn modelId="{F5C98BD8-91F1-41FE-8FC8-05DAA651BFB6}" srcId="{5A6DCF32-A0A2-4E09-9DB5-988794732FD2}" destId="{C61545DB-D63E-4269-90EB-D100DB7DECE6}" srcOrd="0" destOrd="0" parTransId="{91D603CA-CFB9-4174-AD55-0685AC2EE06A}" sibTransId="{7488F740-A972-4868-9E13-D3D5CCC97F26}"/>
    <dgm:cxn modelId="{1E1BC24A-8093-4781-964C-990D8CE46BE3}" type="presOf" srcId="{BA17CEA3-F12E-4E8E-9F46-BA8CA4F38D92}" destId="{44ADBFF0-FA21-4584-AA25-EE68518E7AB0}" srcOrd="1" destOrd="0" presId="urn:microsoft.com/office/officeart/2005/8/layout/list1"/>
    <dgm:cxn modelId="{A46E48CB-EAD0-4689-8E91-A341803EA531}" srcId="{9E018682-F920-4DE4-848B-9A1180AFE0E6}" destId="{5A6DCF32-A0A2-4E09-9DB5-988794732FD2}" srcOrd="3" destOrd="0" parTransId="{A360EBFB-4919-4192-B2F2-F1915E08FAE4}" sibTransId="{0ABFFF06-2CA7-485D-9DBB-D6971AA751E8}"/>
    <dgm:cxn modelId="{53CE26BD-7D98-419F-B97F-9E51CD311842}" srcId="{0EAF9682-B1F8-4E02-A34A-E6BC34DCCA96}" destId="{E08C31E4-E8FA-4162-8DFC-C6D9C3BD0360}" srcOrd="1" destOrd="0" parTransId="{684B4471-2AA2-4D0A-9124-5535BE30A783}" sibTransId="{71DB3DDA-907E-407C-9E50-BE1EA72A5EAB}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B6C57E9F-BC87-4E37-ABB3-26A1A541CFF0}" srcId="{9E018682-F920-4DE4-848B-9A1180AFE0E6}" destId="{BA17CEA3-F12E-4E8E-9F46-BA8CA4F38D92}" srcOrd="2" destOrd="0" parTransId="{FADFE3E4-46B6-44FF-8CB0-48857EB06E3F}" sibTransId="{AD579F3F-8768-4E2F-89CF-0C0D0B2A7281}"/>
    <dgm:cxn modelId="{30405B20-3FD7-4BFC-92E8-ED16276CB7D2}" type="presParOf" srcId="{35B9770D-CA92-443B-8E98-61B8397B238F}" destId="{0473A6B5-DC7A-437A-B45A-5718DC69EABD}" srcOrd="0" destOrd="0" presId="urn:microsoft.com/office/officeart/2005/8/layout/list1"/>
    <dgm:cxn modelId="{74E93298-ADBF-47D6-A78D-17F872643571}" type="presParOf" srcId="{0473A6B5-DC7A-437A-B45A-5718DC69EABD}" destId="{E736F3BE-881B-4B2E-9BA6-B26B41AC01E6}" srcOrd="0" destOrd="0" presId="urn:microsoft.com/office/officeart/2005/8/layout/list1"/>
    <dgm:cxn modelId="{169732D7-10C2-467F-8A61-B3E7408BC60F}" type="presParOf" srcId="{0473A6B5-DC7A-437A-B45A-5718DC69EABD}" destId="{F89E510D-1EE2-46EE-81BE-70A29F00E6DE}" srcOrd="1" destOrd="0" presId="urn:microsoft.com/office/officeart/2005/8/layout/list1"/>
    <dgm:cxn modelId="{95C1FA70-710D-43DB-8114-92540BB61716}" type="presParOf" srcId="{35B9770D-CA92-443B-8E98-61B8397B238F}" destId="{302E932B-1D19-4F55-8CFF-667490D2A380}" srcOrd="1" destOrd="0" presId="urn:microsoft.com/office/officeart/2005/8/layout/list1"/>
    <dgm:cxn modelId="{B1CEE361-08F3-49A5-A860-4347871E5F29}" type="presParOf" srcId="{35B9770D-CA92-443B-8E98-61B8397B238F}" destId="{A3A48043-0B63-489A-B90C-A566B8DF0AB2}" srcOrd="2" destOrd="0" presId="urn:microsoft.com/office/officeart/2005/8/layout/list1"/>
    <dgm:cxn modelId="{ED42FA7F-0BEC-48EA-99D2-C4F07E5D9F3D}" type="presParOf" srcId="{35B9770D-CA92-443B-8E98-61B8397B238F}" destId="{1C3D44FA-DC0A-46CE-B62A-D6474139B106}" srcOrd="3" destOrd="0" presId="urn:microsoft.com/office/officeart/2005/8/layout/list1"/>
    <dgm:cxn modelId="{EBB00750-D6FF-4A2F-9E79-3AD7387B35D1}" type="presParOf" srcId="{35B9770D-CA92-443B-8E98-61B8397B238F}" destId="{8035124B-3482-406E-B1BE-B7E2A8C82511}" srcOrd="4" destOrd="0" presId="urn:microsoft.com/office/officeart/2005/8/layout/list1"/>
    <dgm:cxn modelId="{1CE51F90-B0D1-437B-8045-5A5235BCFEAD}" type="presParOf" srcId="{8035124B-3482-406E-B1BE-B7E2A8C82511}" destId="{E2245268-D16B-46BD-AA95-C65F1CB93A07}" srcOrd="0" destOrd="0" presId="urn:microsoft.com/office/officeart/2005/8/layout/list1"/>
    <dgm:cxn modelId="{2CDBDAD1-6CFE-416D-A45E-E7483EF483C8}" type="presParOf" srcId="{8035124B-3482-406E-B1BE-B7E2A8C82511}" destId="{5218289B-615E-4B7B-A798-6BDA4B91CA8A}" srcOrd="1" destOrd="0" presId="urn:microsoft.com/office/officeart/2005/8/layout/list1"/>
    <dgm:cxn modelId="{6BD13DE8-1B3F-4EBF-8EA4-3F8317F652AF}" type="presParOf" srcId="{35B9770D-CA92-443B-8E98-61B8397B238F}" destId="{12CEDFA7-AF5B-4B8B-BB60-800A1AE66E0E}" srcOrd="5" destOrd="0" presId="urn:microsoft.com/office/officeart/2005/8/layout/list1"/>
    <dgm:cxn modelId="{21A96D34-1049-4A3E-831E-0DD12915C5E0}" type="presParOf" srcId="{35B9770D-CA92-443B-8E98-61B8397B238F}" destId="{BFEA3144-CE2A-4821-AB19-102271B4DE2A}" srcOrd="6" destOrd="0" presId="urn:microsoft.com/office/officeart/2005/8/layout/list1"/>
    <dgm:cxn modelId="{D16F2A44-639B-40A6-8E5D-6C59EA608DB2}" type="presParOf" srcId="{35B9770D-CA92-443B-8E98-61B8397B238F}" destId="{AB52A36F-C969-4A29-B572-26B02C7718BC}" srcOrd="7" destOrd="0" presId="urn:microsoft.com/office/officeart/2005/8/layout/list1"/>
    <dgm:cxn modelId="{72E346F2-654A-4E94-8370-1F9A06E85830}" type="presParOf" srcId="{35B9770D-CA92-443B-8E98-61B8397B238F}" destId="{144B6846-18CC-4BC7-AEF9-F231609049EC}" srcOrd="8" destOrd="0" presId="urn:microsoft.com/office/officeart/2005/8/layout/list1"/>
    <dgm:cxn modelId="{130303ED-3883-4EF1-B4EC-6B884D514260}" type="presParOf" srcId="{144B6846-18CC-4BC7-AEF9-F231609049EC}" destId="{44782916-08BC-47AD-99A5-52C4C0BEADDD}" srcOrd="0" destOrd="0" presId="urn:microsoft.com/office/officeart/2005/8/layout/list1"/>
    <dgm:cxn modelId="{C7E4BBC4-04CC-416A-8621-D7632E4E9399}" type="presParOf" srcId="{144B6846-18CC-4BC7-AEF9-F231609049EC}" destId="{44ADBFF0-FA21-4584-AA25-EE68518E7AB0}" srcOrd="1" destOrd="0" presId="urn:microsoft.com/office/officeart/2005/8/layout/list1"/>
    <dgm:cxn modelId="{255D776B-953C-4AAE-A10A-B7798702D5AD}" type="presParOf" srcId="{35B9770D-CA92-443B-8E98-61B8397B238F}" destId="{E1774279-4E6F-4888-9DF7-C5304F9612CD}" srcOrd="9" destOrd="0" presId="urn:microsoft.com/office/officeart/2005/8/layout/list1"/>
    <dgm:cxn modelId="{EF3A321E-5158-4448-A2A7-FBBA302EA06F}" type="presParOf" srcId="{35B9770D-CA92-443B-8E98-61B8397B238F}" destId="{3A4050DB-64CA-4863-911B-C297DD6BF019}" srcOrd="10" destOrd="0" presId="urn:microsoft.com/office/officeart/2005/8/layout/list1"/>
    <dgm:cxn modelId="{3FEE1198-0EC6-4212-820A-29489906E0A7}" type="presParOf" srcId="{35B9770D-CA92-443B-8E98-61B8397B238F}" destId="{E1F54A7A-EBAB-44A8-98A8-DBFFFF89C7D2}" srcOrd="11" destOrd="0" presId="urn:microsoft.com/office/officeart/2005/8/layout/list1"/>
    <dgm:cxn modelId="{4C5428EA-97F4-4CE7-87C6-D1B3972D6BDC}" type="presParOf" srcId="{35B9770D-CA92-443B-8E98-61B8397B238F}" destId="{896F3C53-5A69-4AC8-897B-0A890394256C}" srcOrd="12" destOrd="0" presId="urn:microsoft.com/office/officeart/2005/8/layout/list1"/>
    <dgm:cxn modelId="{91EF7036-4CB9-462D-8F66-548A1922713C}" type="presParOf" srcId="{896F3C53-5A69-4AC8-897B-0A890394256C}" destId="{C730FAFC-22CF-4B4A-A994-D6075B860708}" srcOrd="0" destOrd="0" presId="urn:microsoft.com/office/officeart/2005/8/layout/list1"/>
    <dgm:cxn modelId="{D09E46B5-CD57-47D1-B105-428C2B39B899}" type="presParOf" srcId="{896F3C53-5A69-4AC8-897B-0A890394256C}" destId="{68E280AA-A28C-4758-9017-79F6C2F58C9B}" srcOrd="1" destOrd="0" presId="urn:microsoft.com/office/officeart/2005/8/layout/list1"/>
    <dgm:cxn modelId="{335AEE1D-A9B8-424D-9803-E34AC2B71899}" type="presParOf" srcId="{35B9770D-CA92-443B-8E98-61B8397B238F}" destId="{F54339DE-9F27-4501-8411-D1981A5423C9}" srcOrd="13" destOrd="0" presId="urn:microsoft.com/office/officeart/2005/8/layout/list1"/>
    <dgm:cxn modelId="{A3FAE895-EC9F-4FFC-9A48-8A52AACA8EA9}" type="presParOf" srcId="{35B9770D-CA92-443B-8E98-61B8397B238F}" destId="{4B94050C-CB8B-4AC2-B055-03F6768098B0}" srcOrd="14" destOrd="0" presId="urn:microsoft.com/office/officeart/2005/8/layout/list1"/>
    <dgm:cxn modelId="{D17509FC-7807-43A9-9802-EEED6F04DF44}" type="presParOf" srcId="{35B9770D-CA92-443B-8E98-61B8397B238F}" destId="{468D3890-27ED-4E9F-8EE0-79AA93DE18E0}" srcOrd="15" destOrd="0" presId="urn:microsoft.com/office/officeart/2005/8/layout/list1"/>
    <dgm:cxn modelId="{1D78DD7C-A08A-461C-822E-6A790ED7506D}" type="presParOf" srcId="{35B9770D-CA92-443B-8E98-61B8397B238F}" destId="{6AC97F89-B2F6-49D8-9F5E-204CF7773244}" srcOrd="16" destOrd="0" presId="urn:microsoft.com/office/officeart/2005/8/layout/list1"/>
    <dgm:cxn modelId="{F019B3B7-DAD1-415A-B7E2-87BDD2306D7D}" type="presParOf" srcId="{6AC97F89-B2F6-49D8-9F5E-204CF7773244}" destId="{F2D1EC00-5936-4507-A1B3-ADE919C81521}" srcOrd="0" destOrd="0" presId="urn:microsoft.com/office/officeart/2005/8/layout/list1"/>
    <dgm:cxn modelId="{AD24C785-6CDE-4C4C-9FDD-DFFB93167CFA}" type="presParOf" srcId="{6AC97F89-B2F6-49D8-9F5E-204CF7773244}" destId="{39270827-321C-487D-8701-D3C791DADC60}" srcOrd="1" destOrd="0" presId="urn:microsoft.com/office/officeart/2005/8/layout/list1"/>
    <dgm:cxn modelId="{8DF9CF0A-8726-4F48-B291-052CDCDEA828}" type="presParOf" srcId="{35B9770D-CA92-443B-8E98-61B8397B238F}" destId="{A6E5FD3D-80F8-4246-80C8-41686BF3ECAC}" srcOrd="17" destOrd="0" presId="urn:microsoft.com/office/officeart/2005/8/layout/list1"/>
    <dgm:cxn modelId="{56A97AC2-8006-408A-AEDD-8ADBA1F2A1E0}" type="presParOf" srcId="{35B9770D-CA92-443B-8E98-61B8397B238F}" destId="{E5F8AC0D-C818-46D2-8191-251E5BC620F9}" srcOrd="18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In HTML5, the </a:t>
          </a:r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API is a specification by W3C for providing a consistent way to develop location-aware Web applications.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API provides a high-level interface to retrieve location information related to the hosting devices.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interface hides the details, such as how the information is gathered or which methods were used to retrieve the information.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object that holds implementation of the </a:t>
          </a:r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API is the </a:t>
          </a:r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object. 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This object is used in JavaScript to retrieve the geographic information about the devices programmatically.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6BA7DE87-A66C-48CD-8302-C3E280786B5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browser processes the script and returns the location to the </a:t>
          </a:r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API.</a:t>
          </a:r>
          <a:endParaRPr lang="en-US" sz="1800" dirty="0">
            <a:solidFill>
              <a:schemeClr val="tx1"/>
            </a:solidFill>
          </a:endParaRPr>
        </a:p>
      </dgm:t>
    </dgm:pt>
    <dgm:pt modelId="{E9C4CAC6-DCAC-4475-B191-CDC042A673EF}" type="parTrans" cxnId="{77DC108E-CA96-4C47-82B2-8627D0C280AD}">
      <dgm:prSet/>
      <dgm:spPr/>
      <dgm:t>
        <a:bodyPr/>
        <a:lstStyle/>
        <a:p>
          <a:endParaRPr lang="en-US"/>
        </a:p>
      </dgm:t>
    </dgm:pt>
    <dgm:pt modelId="{0A8509E2-EEF0-4C44-A978-50903CD33DCD}" type="sibTrans" cxnId="{77DC108E-CA96-4C47-82B2-8627D0C280AD}">
      <dgm:prSet/>
      <dgm:spPr/>
      <dgm:t>
        <a:bodyPr/>
        <a:lstStyle/>
        <a:p>
          <a:endParaRPr lang="en-US"/>
        </a:p>
      </dgm:t>
    </dgm:pt>
    <dgm:pt modelId="{209C3A80-B2DE-4554-A5AA-75AF0BD3AF6E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err="1" smtClean="0">
              <a:solidFill>
                <a:schemeClr val="tx1"/>
              </a:solidFill>
            </a:rPr>
            <a:t>Geolocation</a:t>
          </a:r>
          <a:r>
            <a:rPr lang="en-US" sz="1800" dirty="0" smtClean="0">
              <a:solidFill>
                <a:schemeClr val="tx1"/>
              </a:solidFill>
            </a:rPr>
            <a:t> API is supported on most of the modern browsers available on desktop and mobile phones.</a:t>
          </a:r>
          <a:endParaRPr lang="en-US" sz="1800" dirty="0">
            <a:solidFill>
              <a:schemeClr val="tx1"/>
            </a:solidFill>
          </a:endParaRPr>
        </a:p>
      </dgm:t>
    </dgm:pt>
    <dgm:pt modelId="{EDC8AD2E-F610-418B-9891-7E09F844F4E2}" type="parTrans" cxnId="{8F2F45DB-9906-4B5C-B4DB-A183F95677D9}">
      <dgm:prSet/>
      <dgm:spPr/>
      <dgm:t>
        <a:bodyPr/>
        <a:lstStyle/>
        <a:p>
          <a:endParaRPr lang="en-US"/>
        </a:p>
      </dgm:t>
    </dgm:pt>
    <dgm:pt modelId="{36973717-4239-45B2-9F1F-FEDEFAF86C17}" type="sibTrans" cxnId="{8F2F45DB-9906-4B5C-B4DB-A183F95677D9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7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7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7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7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7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CE038-891E-47D3-B649-2EB8C1DD8014}" type="pres">
      <dgm:prSet presAssocID="{3AA164DC-391F-4CDC-8793-ABEF635916E8}" presName="spacer" presStyleCnt="0"/>
      <dgm:spPr/>
    </dgm:pt>
    <dgm:pt modelId="{0F147CFF-3E8E-4540-9C52-F4C339712692}" type="pres">
      <dgm:prSet presAssocID="{6BA7DE87-A66C-48CD-8302-C3E280786B56}" presName="parentText" presStyleLbl="node1" presStyleIdx="5" presStyleCnt="7" custScaleY="61314" custLinFactNeighborY="273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50487-3035-4B00-9E7A-708521A6225B}" type="pres">
      <dgm:prSet presAssocID="{0A8509E2-EEF0-4C44-A978-50903CD33DCD}" presName="spacer" presStyleCnt="0"/>
      <dgm:spPr/>
    </dgm:pt>
    <dgm:pt modelId="{FA6D5F93-001C-4408-896F-284E44EA4C9E}" type="pres">
      <dgm:prSet presAssocID="{209C3A80-B2DE-4554-A5AA-75AF0BD3AF6E}" presName="parentText" presStyleLbl="node1" presStyleIdx="6" presStyleCnt="7" custScaleY="555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D72BBE-68F7-47FC-B975-6FD2796758DE}" type="presOf" srcId="{4E1CD5B7-2CF3-44AA-979B-6F420433627D}" destId="{388723AB-37EB-4EC2-B7B0-759657273835}" srcOrd="0" destOrd="0" presId="urn:microsoft.com/office/officeart/2005/8/layout/vList2"/>
    <dgm:cxn modelId="{3CCC4E2E-B897-4FD8-AA95-AA7EA07C0717}" type="presOf" srcId="{FF2132BF-F09B-49F5-AB31-99E7CE70E1C7}" destId="{2EB7D3FA-250E-4F56-A9B0-C5AA0134E3BB}" srcOrd="0" destOrd="0" presId="urn:microsoft.com/office/officeart/2005/8/layout/vList2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77DC108E-CA96-4C47-82B2-8627D0C280AD}" srcId="{D32F8FCF-EDF2-4321-B49C-D5DF3D295B52}" destId="{6BA7DE87-A66C-48CD-8302-C3E280786B56}" srcOrd="5" destOrd="0" parTransId="{E9C4CAC6-DCAC-4475-B191-CDC042A673EF}" sibTransId="{0A8509E2-EEF0-4C44-A978-50903CD33DCD}"/>
    <dgm:cxn modelId="{47DEF6AD-C586-4D63-8312-05C296A4660A}" type="presOf" srcId="{32F9483E-A135-41CD-9B8E-5BB23FE4E385}" destId="{02F157C3-4AF0-4564-919C-72DA0052C758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26DF6E9E-5F46-4616-B33E-DB2D426D122B}" type="presOf" srcId="{D32F8FCF-EDF2-4321-B49C-D5DF3D295B52}" destId="{9FF9BD46-DE44-4B30-80ED-AC3A9E213A06}" srcOrd="0" destOrd="0" presId="urn:microsoft.com/office/officeart/2005/8/layout/vList2"/>
    <dgm:cxn modelId="{8F2F45DB-9906-4B5C-B4DB-A183F95677D9}" srcId="{D32F8FCF-EDF2-4321-B49C-D5DF3D295B52}" destId="{209C3A80-B2DE-4554-A5AA-75AF0BD3AF6E}" srcOrd="6" destOrd="0" parTransId="{EDC8AD2E-F610-418B-9891-7E09F844F4E2}" sibTransId="{36973717-4239-45B2-9F1F-FEDEFAF86C17}"/>
    <dgm:cxn modelId="{6914DF15-98DB-4CEE-AD40-36532623F538}" type="presOf" srcId="{209C3A80-B2DE-4554-A5AA-75AF0BD3AF6E}" destId="{FA6D5F93-001C-4408-896F-284E44EA4C9E}" srcOrd="0" destOrd="0" presId="urn:microsoft.com/office/officeart/2005/8/layout/vList2"/>
    <dgm:cxn modelId="{887B986C-81D9-4AF0-9D3F-100F9E770572}" type="presOf" srcId="{6BA7DE87-A66C-48CD-8302-C3E280786B56}" destId="{0F147CFF-3E8E-4540-9C52-F4C339712692}" srcOrd="0" destOrd="0" presId="urn:microsoft.com/office/officeart/2005/8/layout/vList2"/>
    <dgm:cxn modelId="{409360CC-8D67-46A9-A622-C7A0FA5DD4D0}" type="presOf" srcId="{562882C0-AB97-4E3B-8D46-8E574B04BE56}" destId="{A6445519-E36D-458F-8F29-D286534B965D}" srcOrd="0" destOrd="0" presId="urn:microsoft.com/office/officeart/2005/8/layout/vList2"/>
    <dgm:cxn modelId="{9D494ABA-554B-41A9-BBC7-81C30D457BF4}" type="presOf" srcId="{FC2A7E5C-B22A-46C4-9AFD-A55CEAE725CE}" destId="{0256FAD6-365E-4CAB-8266-8CECC71F7F52}" srcOrd="0" destOrd="0" presId="urn:microsoft.com/office/officeart/2005/8/layout/vList2"/>
    <dgm:cxn modelId="{5940AFE9-70DF-44B7-9E66-7541C2119C00}" type="presParOf" srcId="{9FF9BD46-DE44-4B30-80ED-AC3A9E213A06}" destId="{388723AB-37EB-4EC2-B7B0-759657273835}" srcOrd="0" destOrd="0" presId="urn:microsoft.com/office/officeart/2005/8/layout/vList2"/>
    <dgm:cxn modelId="{F99867D4-C035-4EF9-AC83-74972630C05F}" type="presParOf" srcId="{9FF9BD46-DE44-4B30-80ED-AC3A9E213A06}" destId="{D877BAB3-7DBF-46AB-A039-BE8C107F0C8C}" srcOrd="1" destOrd="0" presId="urn:microsoft.com/office/officeart/2005/8/layout/vList2"/>
    <dgm:cxn modelId="{25833517-787B-4681-9217-B3D53E301C7D}" type="presParOf" srcId="{9FF9BD46-DE44-4B30-80ED-AC3A9E213A06}" destId="{0256FAD6-365E-4CAB-8266-8CECC71F7F52}" srcOrd="2" destOrd="0" presId="urn:microsoft.com/office/officeart/2005/8/layout/vList2"/>
    <dgm:cxn modelId="{46874BBD-0BE4-4ED4-A976-CCE7ABEAA145}" type="presParOf" srcId="{9FF9BD46-DE44-4B30-80ED-AC3A9E213A06}" destId="{C88DBDBC-73BA-40D4-ACAA-61468FA8920B}" srcOrd="3" destOrd="0" presId="urn:microsoft.com/office/officeart/2005/8/layout/vList2"/>
    <dgm:cxn modelId="{BC0423FA-3016-4FC2-88DE-FFD38F26D487}" type="presParOf" srcId="{9FF9BD46-DE44-4B30-80ED-AC3A9E213A06}" destId="{A6445519-E36D-458F-8F29-D286534B965D}" srcOrd="4" destOrd="0" presId="urn:microsoft.com/office/officeart/2005/8/layout/vList2"/>
    <dgm:cxn modelId="{99BF4F13-1EF6-4F23-AECE-86F325F8234D}" type="presParOf" srcId="{9FF9BD46-DE44-4B30-80ED-AC3A9E213A06}" destId="{A2EE26A5-691E-4C3F-B7EF-20DE69EA838D}" srcOrd="5" destOrd="0" presId="urn:microsoft.com/office/officeart/2005/8/layout/vList2"/>
    <dgm:cxn modelId="{76CD7F10-0183-4294-A501-C898F4A0161B}" type="presParOf" srcId="{9FF9BD46-DE44-4B30-80ED-AC3A9E213A06}" destId="{02F157C3-4AF0-4564-919C-72DA0052C758}" srcOrd="6" destOrd="0" presId="urn:microsoft.com/office/officeart/2005/8/layout/vList2"/>
    <dgm:cxn modelId="{630C3E27-E988-463E-8554-FC8ABD844B3B}" type="presParOf" srcId="{9FF9BD46-DE44-4B30-80ED-AC3A9E213A06}" destId="{3C7DB9C2-B0E1-49BC-BB9B-F7C0921C4DD2}" srcOrd="7" destOrd="0" presId="urn:microsoft.com/office/officeart/2005/8/layout/vList2"/>
    <dgm:cxn modelId="{D30CA3E4-4201-41A0-A289-F233B9320CF9}" type="presParOf" srcId="{9FF9BD46-DE44-4B30-80ED-AC3A9E213A06}" destId="{2EB7D3FA-250E-4F56-A9B0-C5AA0134E3BB}" srcOrd="8" destOrd="0" presId="urn:microsoft.com/office/officeart/2005/8/layout/vList2"/>
    <dgm:cxn modelId="{13D32DA1-4787-4040-A8E8-F418048DFAF0}" type="presParOf" srcId="{9FF9BD46-DE44-4B30-80ED-AC3A9E213A06}" destId="{8CACE038-891E-47D3-B649-2EB8C1DD8014}" srcOrd="9" destOrd="0" presId="urn:microsoft.com/office/officeart/2005/8/layout/vList2"/>
    <dgm:cxn modelId="{51680AF2-9A75-4EB2-B8E8-B22040955038}" type="presParOf" srcId="{9FF9BD46-DE44-4B30-80ED-AC3A9E213A06}" destId="{0F147CFF-3E8E-4540-9C52-F4C339712692}" srcOrd="10" destOrd="0" presId="urn:microsoft.com/office/officeart/2005/8/layout/vList2"/>
    <dgm:cxn modelId="{4948B9FE-2BEC-4A30-A06C-9F1ECD6EB22E}" type="presParOf" srcId="{9FF9BD46-DE44-4B30-80ED-AC3A9E213A06}" destId="{87350487-3035-4B00-9E7A-708521A6225B}" srcOrd="11" destOrd="0" presId="urn:microsoft.com/office/officeart/2005/8/layout/vList2"/>
    <dgm:cxn modelId="{526EACFC-732A-4C53-8DC1-1FB29394B884}" type="presParOf" srcId="{9FF9BD46-DE44-4B30-80ED-AC3A9E213A06}" destId="{FA6D5F93-001C-4408-896F-284E44EA4C9E}" srcOrd="1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Goelocation</a:t>
          </a:r>
          <a:r>
            <a:rPr lang="en-US" sz="1800" dirty="0" smtClean="0">
              <a:solidFill>
                <a:schemeClr val="tx1"/>
              </a:solidFill>
            </a:rPr>
            <a:t> object is available as a new property of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navigator</a:t>
          </a:r>
          <a:r>
            <a:rPr lang="en-US" sz="1800" dirty="0" smtClean="0">
              <a:solidFill>
                <a:schemeClr val="tx1"/>
              </a:solidFill>
            </a:rPr>
            <a:t> object. 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navigator</a:t>
          </a:r>
          <a:r>
            <a:rPr lang="en-US" sz="1800" dirty="0" smtClean="0">
              <a:solidFill>
                <a:schemeClr val="tx1"/>
              </a:solidFill>
            </a:rPr>
            <a:t> object is a browser object that allows a user to retrieve information about the specific location.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6920" custLinFactNeighborY="492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2" custScaleY="66701" custLinFactNeighborY="57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C25E5990-1AEA-4FD8-B5E3-8A3D2AB4B346}" type="presOf" srcId="{D32F8FCF-EDF2-4321-B49C-D5DF3D295B52}" destId="{9FF9BD46-DE44-4B30-80ED-AC3A9E213A06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6FD7FB4F-D3D9-4726-A9DE-2E4C3543B3A1}" type="presOf" srcId="{FC2A7E5C-B22A-46C4-9AFD-A55CEAE725CE}" destId="{0256FAD6-365E-4CAB-8266-8CECC71F7F52}" srcOrd="0" destOrd="0" presId="urn:microsoft.com/office/officeart/2005/8/layout/vList2"/>
    <dgm:cxn modelId="{53F72892-BBAA-4333-A600-9E1C0776F589}" type="presOf" srcId="{4E1CD5B7-2CF3-44AA-979B-6F420433627D}" destId="{388723AB-37EB-4EC2-B7B0-759657273835}" srcOrd="0" destOrd="0" presId="urn:microsoft.com/office/officeart/2005/8/layout/vList2"/>
    <dgm:cxn modelId="{CA15ADC9-2F19-421E-B5EA-7BE3C4FD5EF9}" type="presParOf" srcId="{9FF9BD46-DE44-4B30-80ED-AC3A9E213A06}" destId="{388723AB-37EB-4EC2-B7B0-759657273835}" srcOrd="0" destOrd="0" presId="urn:microsoft.com/office/officeart/2005/8/layout/vList2"/>
    <dgm:cxn modelId="{94BF740E-92AA-4015-8706-B24A828D37A6}" type="presParOf" srcId="{9FF9BD46-DE44-4B30-80ED-AC3A9E213A06}" destId="{D877BAB3-7DBF-46AB-A039-BE8C107F0C8C}" srcOrd="1" destOrd="0" presId="urn:microsoft.com/office/officeart/2005/8/layout/vList2"/>
    <dgm:cxn modelId="{B96D9100-67BF-40A3-859A-F1B9D41C2056}" type="presParOf" srcId="{9FF9BD46-DE44-4B30-80ED-AC3A9E213A06}" destId="{0256FAD6-365E-4CAB-8266-8CECC71F7F52}" srcOrd="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current position of a user is retrieved using the method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getCurrentPosition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(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successCallback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,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errorCallback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, options)</a:t>
          </a:r>
          <a:r>
            <a:rPr lang="en-US" sz="18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rPr>
            <a:t>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This function accepts three parameters, out of which two are optional,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errorCallback</a:t>
          </a:r>
          <a:r>
            <a:rPr lang="en-US" sz="1800" dirty="0" smtClean="0">
              <a:solidFill>
                <a:schemeClr val="tx1"/>
              </a:solidFill>
            </a:rPr>
            <a:t> and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options</a:t>
          </a:r>
          <a:r>
            <a:rPr lang="en-US" sz="1800" dirty="0" smtClean="0">
              <a:solidFill>
                <a:schemeClr val="tx1"/>
              </a:solidFill>
            </a:rPr>
            <a:t>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first parameter,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successCallback</a:t>
          </a:r>
          <a:r>
            <a:rPr lang="en-US" sz="1800" dirty="0" smtClean="0">
              <a:solidFill>
                <a:schemeClr val="tx1"/>
              </a:solidFill>
            </a:rPr>
            <a:t> is the name of the function which is invoked after the position of a device is found successfully.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second parameter,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errorCallback</a:t>
          </a:r>
          <a:r>
            <a:rPr lang="en-US" sz="1800" dirty="0" smtClean="0">
              <a:solidFill>
                <a:schemeClr val="tx1"/>
              </a:solidFill>
            </a:rPr>
            <a:t> is the name of the function which will be called, if an error occurs in retrieving the position.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last parameter, options represents a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PositionOptions</a:t>
          </a:r>
          <a:r>
            <a:rPr lang="en-US" sz="1800" dirty="0" smtClean="0">
              <a:solidFill>
                <a:schemeClr val="tx1"/>
              </a:solidFill>
            </a:rPr>
            <a:t> object.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5" custScaleY="63145" custLinFactNeighborY="-408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5" custScaleY="64052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5" custScaleY="56718" custLinFactNeighborY="479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5" custScaleY="56287" custLinFactNeighborY="597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C13E7CE8-116A-4A92-8A89-41C8F504E320}" type="presOf" srcId="{4E1CD5B7-2CF3-44AA-979B-6F420433627D}" destId="{388723AB-37EB-4EC2-B7B0-759657273835}" srcOrd="0" destOrd="0" presId="urn:microsoft.com/office/officeart/2005/8/layout/vList2"/>
    <dgm:cxn modelId="{8050FF65-B018-449A-8D11-029C66F44845}" type="presOf" srcId="{FF2132BF-F09B-49F5-AB31-99E7CE70E1C7}" destId="{2EB7D3FA-250E-4F56-A9B0-C5AA0134E3BB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DFB1336D-B2F0-4106-BBC3-0F0379C52F20}" type="presOf" srcId="{FC2A7E5C-B22A-46C4-9AFD-A55CEAE725CE}" destId="{0256FAD6-365E-4CAB-8266-8CECC71F7F52}" srcOrd="0" destOrd="0" presId="urn:microsoft.com/office/officeart/2005/8/layout/vList2"/>
    <dgm:cxn modelId="{FF5151CB-FF0D-4000-AC98-803A7E638FE1}" type="presOf" srcId="{562882C0-AB97-4E3B-8D46-8E574B04BE56}" destId="{A6445519-E36D-458F-8F29-D286534B965D}" srcOrd="0" destOrd="0" presId="urn:microsoft.com/office/officeart/2005/8/layout/vList2"/>
    <dgm:cxn modelId="{CD977E79-7CEB-4FE4-B212-2F11E77249B3}" type="presOf" srcId="{D32F8FCF-EDF2-4321-B49C-D5DF3D295B52}" destId="{9FF9BD46-DE44-4B30-80ED-AC3A9E213A06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88E594BB-19F4-43D3-B52A-489B02FE8BA5}" type="presOf" srcId="{32F9483E-A135-41CD-9B8E-5BB23FE4E385}" destId="{02F157C3-4AF0-4564-919C-72DA0052C758}" srcOrd="0" destOrd="0" presId="urn:microsoft.com/office/officeart/2005/8/layout/vList2"/>
    <dgm:cxn modelId="{6DE6D05A-0CC8-4B34-8776-CF2C8F732977}" type="presParOf" srcId="{9FF9BD46-DE44-4B30-80ED-AC3A9E213A06}" destId="{388723AB-37EB-4EC2-B7B0-759657273835}" srcOrd="0" destOrd="0" presId="urn:microsoft.com/office/officeart/2005/8/layout/vList2"/>
    <dgm:cxn modelId="{CB447F61-4192-4F68-A70F-8F2FAB69B04D}" type="presParOf" srcId="{9FF9BD46-DE44-4B30-80ED-AC3A9E213A06}" destId="{D877BAB3-7DBF-46AB-A039-BE8C107F0C8C}" srcOrd="1" destOrd="0" presId="urn:microsoft.com/office/officeart/2005/8/layout/vList2"/>
    <dgm:cxn modelId="{B8EF4F4F-9DC0-461F-89DC-FEA91A7245AE}" type="presParOf" srcId="{9FF9BD46-DE44-4B30-80ED-AC3A9E213A06}" destId="{0256FAD6-365E-4CAB-8266-8CECC71F7F52}" srcOrd="2" destOrd="0" presId="urn:microsoft.com/office/officeart/2005/8/layout/vList2"/>
    <dgm:cxn modelId="{3CCB4309-0149-47D2-B04A-4E48769126F8}" type="presParOf" srcId="{9FF9BD46-DE44-4B30-80ED-AC3A9E213A06}" destId="{C88DBDBC-73BA-40D4-ACAA-61468FA8920B}" srcOrd="3" destOrd="0" presId="urn:microsoft.com/office/officeart/2005/8/layout/vList2"/>
    <dgm:cxn modelId="{B74D8D1E-BF73-463A-A399-7590B180488A}" type="presParOf" srcId="{9FF9BD46-DE44-4B30-80ED-AC3A9E213A06}" destId="{A6445519-E36D-458F-8F29-D286534B965D}" srcOrd="4" destOrd="0" presId="urn:microsoft.com/office/officeart/2005/8/layout/vList2"/>
    <dgm:cxn modelId="{9FDF845F-F0BF-4EB0-838B-5F72FC6FD758}" type="presParOf" srcId="{9FF9BD46-DE44-4B30-80ED-AC3A9E213A06}" destId="{A2EE26A5-691E-4C3F-B7EF-20DE69EA838D}" srcOrd="5" destOrd="0" presId="urn:microsoft.com/office/officeart/2005/8/layout/vList2"/>
    <dgm:cxn modelId="{7E961FCC-D2E5-40CB-88BC-E9A25AF73108}" type="presParOf" srcId="{9FF9BD46-DE44-4B30-80ED-AC3A9E213A06}" destId="{02F157C3-4AF0-4564-919C-72DA0052C758}" srcOrd="6" destOrd="0" presId="urn:microsoft.com/office/officeart/2005/8/layout/vList2"/>
    <dgm:cxn modelId="{55DA9F59-552C-4CED-AAFD-4ED6FC1D557D}" type="presParOf" srcId="{9FF9BD46-DE44-4B30-80ED-AC3A9E213A06}" destId="{3C7DB9C2-B0E1-49BC-BB9B-F7C0921C4DD2}" srcOrd="7" destOrd="0" presId="urn:microsoft.com/office/officeart/2005/8/layout/vList2"/>
    <dgm:cxn modelId="{CC10C0C6-5379-411A-8230-3548670A02F1}" type="presParOf" srcId="{9FF9BD46-DE44-4B30-80ED-AC3A9E213A06}" destId="{2EB7D3FA-250E-4F56-A9B0-C5AA0134E3BB}" srcOrd="8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Google Maps API is used to display locations on a map based on the values of their coordinates, latitude and longitude.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It contains a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Map</a:t>
          </a:r>
          <a:r>
            <a:rPr lang="en-US" sz="1800" dirty="0" smtClean="0">
              <a:solidFill>
                <a:schemeClr val="tx1"/>
              </a:solidFill>
            </a:rPr>
            <a:t> object which is instantiated and displayed on a Web page. 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D2C5A9E-E3AF-4EF2-91F1-5A6AAA3C2D0A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Google Maps API must be configured in JavaScript, before it can be referenced further on the page. </a:t>
          </a:r>
          <a:endParaRPr lang="en-US" sz="1800" dirty="0">
            <a:solidFill>
              <a:schemeClr val="tx1"/>
            </a:solidFill>
          </a:endParaRPr>
        </a:p>
      </dgm:t>
    </dgm:pt>
    <dgm:pt modelId="{C0CBE012-6FE1-4AC3-BEB6-C0F54619D777}" type="parTrans" cxnId="{0EF2327C-7F41-4D14-8DB7-101DCE7465D0}">
      <dgm:prSet/>
      <dgm:spPr/>
      <dgm:t>
        <a:bodyPr/>
        <a:lstStyle/>
        <a:p>
          <a:endParaRPr lang="en-US"/>
        </a:p>
      </dgm:t>
    </dgm:pt>
    <dgm:pt modelId="{3E4AD99B-8144-4819-8B32-FB25BE9336EF}" type="sibTrans" cxnId="{0EF2327C-7F41-4D14-8DB7-101DCE7465D0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794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849D638E-B48F-46EE-A4F3-ACFBEA04B314}" type="pres">
      <dgm:prSet presAssocID="{9D2C5A9E-E3AF-4EF2-91F1-5A6AAA3C2D0A}" presName="parentText" presStyleLbl="node1" presStyleIdx="1" presStyleCnt="3" custScaleY="72182" custLinFactNeighborY="-66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D0C9E-49A2-4236-9645-93CC5D72565F}" type="pres">
      <dgm:prSet presAssocID="{3E4AD99B-8144-4819-8B32-FB25BE9336EF}" presName="spacer" presStyleCnt="0"/>
      <dgm:spPr/>
    </dgm:pt>
    <dgm:pt modelId="{0256FAD6-365E-4CAB-8266-8CECC71F7F52}" type="pres">
      <dgm:prSet presAssocID="{FC2A7E5C-B22A-46C4-9AFD-A55CEAE725CE}" presName="parentText" presStyleLbl="node1" presStyleIdx="2" presStyleCnt="3" custScaleY="66701" custLinFactNeighborY="106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2" destOrd="0" parTransId="{4321AB2E-56BE-4B81-A95D-78D0C600BF84}" sibTransId="{D600FDB0-EB0D-494C-8ECC-EFA51A794305}"/>
    <dgm:cxn modelId="{0EF2327C-7F41-4D14-8DB7-101DCE7465D0}" srcId="{D32F8FCF-EDF2-4321-B49C-D5DF3D295B52}" destId="{9D2C5A9E-E3AF-4EF2-91F1-5A6AAA3C2D0A}" srcOrd="1" destOrd="0" parTransId="{C0CBE012-6FE1-4AC3-BEB6-C0F54619D777}" sibTransId="{3E4AD99B-8144-4819-8B32-FB25BE9336EF}"/>
    <dgm:cxn modelId="{55044414-08C9-4A84-A470-05D507835880}" type="presOf" srcId="{9D2C5A9E-E3AF-4EF2-91F1-5A6AAA3C2D0A}" destId="{849D638E-B48F-46EE-A4F3-ACFBEA04B314}" srcOrd="0" destOrd="0" presId="urn:microsoft.com/office/officeart/2005/8/layout/vList2"/>
    <dgm:cxn modelId="{20D518EC-0D6D-4911-B4CA-D3F4F612871E}" type="presOf" srcId="{4E1CD5B7-2CF3-44AA-979B-6F420433627D}" destId="{388723AB-37EB-4EC2-B7B0-759657273835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C25F5A9D-0E7E-4B01-9A09-6AD4D6537B05}" type="presOf" srcId="{FC2A7E5C-B22A-46C4-9AFD-A55CEAE725CE}" destId="{0256FAD6-365E-4CAB-8266-8CECC71F7F52}" srcOrd="0" destOrd="0" presId="urn:microsoft.com/office/officeart/2005/8/layout/vList2"/>
    <dgm:cxn modelId="{204FBC29-2475-43E8-99AA-87FE89CA3041}" type="presOf" srcId="{D32F8FCF-EDF2-4321-B49C-D5DF3D295B52}" destId="{9FF9BD46-DE44-4B30-80ED-AC3A9E213A06}" srcOrd="0" destOrd="0" presId="urn:microsoft.com/office/officeart/2005/8/layout/vList2"/>
    <dgm:cxn modelId="{17A8D8D3-1879-4D08-B3AA-5F466DE72631}" type="presParOf" srcId="{9FF9BD46-DE44-4B30-80ED-AC3A9E213A06}" destId="{388723AB-37EB-4EC2-B7B0-759657273835}" srcOrd="0" destOrd="0" presId="urn:microsoft.com/office/officeart/2005/8/layout/vList2"/>
    <dgm:cxn modelId="{F470DA9E-3F78-4251-8DEE-517BC50E8630}" type="presParOf" srcId="{9FF9BD46-DE44-4B30-80ED-AC3A9E213A06}" destId="{D877BAB3-7DBF-46AB-A039-BE8C107F0C8C}" srcOrd="1" destOrd="0" presId="urn:microsoft.com/office/officeart/2005/8/layout/vList2"/>
    <dgm:cxn modelId="{3C996D1C-5471-43A5-A920-449BDD4A3B94}" type="presParOf" srcId="{9FF9BD46-DE44-4B30-80ED-AC3A9E213A06}" destId="{849D638E-B48F-46EE-A4F3-ACFBEA04B314}" srcOrd="2" destOrd="0" presId="urn:microsoft.com/office/officeart/2005/8/layout/vList2"/>
    <dgm:cxn modelId="{37F82EDC-0735-4402-9210-59E2D7B88E5B}" type="presParOf" srcId="{9FF9BD46-DE44-4B30-80ED-AC3A9E213A06}" destId="{8F4D0C9E-49A2-4236-9645-93CC5D72565F}" srcOrd="3" destOrd="0" presId="urn:microsoft.com/office/officeart/2005/8/layout/vList2"/>
    <dgm:cxn modelId="{D8A94600-077D-4BBA-A47F-64CB76BCA901}" type="presParOf" srcId="{9FF9BD46-DE44-4B30-80ED-AC3A9E213A06}" destId="{0256FAD6-365E-4CAB-8266-8CECC71F7F52}" srcOrd="4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HTML5 defines drag-and-drop operations that are based on events. Currently, drag-and-drop operations are supported by all major browsers.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event-based mechanism allow the elements to be copied, reordered, or deleted on a Web page.  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drag-and-drop operation involves the use of a pointing device, such as mouse on a visual medium.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To perform the drag operation, a </a:t>
          </a:r>
          <a:r>
            <a:rPr lang="en-US" sz="1800" dirty="0" err="1" smtClean="0">
              <a:solidFill>
                <a:schemeClr val="tx1"/>
              </a:solidFill>
            </a:rPr>
            <a:t>mousedown</a:t>
          </a:r>
          <a:r>
            <a:rPr lang="en-US" sz="1800" dirty="0" smtClean="0">
              <a:solidFill>
                <a:schemeClr val="tx1"/>
              </a:solidFill>
            </a:rPr>
            <a:t> event is triggered followed by multiple </a:t>
          </a:r>
          <a:r>
            <a:rPr lang="en-US" sz="1800" dirty="0" err="1" smtClean="0">
              <a:solidFill>
                <a:schemeClr val="tx1"/>
              </a:solidFill>
            </a:rPr>
            <a:t>mousemove</a:t>
          </a:r>
          <a:r>
            <a:rPr lang="en-US" sz="1800" dirty="0" smtClean="0">
              <a:solidFill>
                <a:schemeClr val="tx1"/>
              </a:solidFill>
            </a:rPr>
            <a:t> events.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Similarly, the drop operation is performed when a user releases the mouse.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6BA7DE87-A66C-48CD-8302-C3E280786B5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benefit of drag-and-drop mechanism is that it has brought the drag-and-drop operations on the browser level. </a:t>
          </a:r>
          <a:endParaRPr lang="en-US" sz="1800" dirty="0">
            <a:solidFill>
              <a:schemeClr val="tx1"/>
            </a:solidFill>
          </a:endParaRPr>
        </a:p>
      </dgm:t>
    </dgm:pt>
    <dgm:pt modelId="{E9C4CAC6-DCAC-4475-B191-CDC042A673EF}" type="parTrans" cxnId="{77DC108E-CA96-4C47-82B2-8627D0C280AD}">
      <dgm:prSet/>
      <dgm:spPr/>
      <dgm:t>
        <a:bodyPr/>
        <a:lstStyle/>
        <a:p>
          <a:endParaRPr lang="en-US"/>
        </a:p>
      </dgm:t>
    </dgm:pt>
    <dgm:pt modelId="{0A8509E2-EEF0-4C44-A978-50903CD33DCD}" type="sibTrans" cxnId="{77DC108E-CA96-4C47-82B2-8627D0C280AD}">
      <dgm:prSet/>
      <dgm:spPr/>
      <dgm:t>
        <a:bodyPr/>
        <a:lstStyle/>
        <a:p>
          <a:endParaRPr lang="en-US"/>
        </a:p>
      </dgm:t>
    </dgm:pt>
    <dgm:pt modelId="{209C3A80-B2DE-4554-A5AA-75AF0BD3AF6E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This makes the programming easier, thus eliminating the need of complex JavaScript code written in earlier HTML versions.</a:t>
          </a:r>
          <a:endParaRPr lang="en-US" sz="1800" dirty="0">
            <a:solidFill>
              <a:schemeClr val="tx1"/>
            </a:solidFill>
          </a:endParaRPr>
        </a:p>
      </dgm:t>
    </dgm:pt>
    <dgm:pt modelId="{EDC8AD2E-F610-418B-9891-7E09F844F4E2}" type="parTrans" cxnId="{8F2F45DB-9906-4B5C-B4DB-A183F95677D9}">
      <dgm:prSet/>
      <dgm:spPr/>
      <dgm:t>
        <a:bodyPr/>
        <a:lstStyle/>
        <a:p>
          <a:endParaRPr lang="en-US"/>
        </a:p>
      </dgm:t>
    </dgm:pt>
    <dgm:pt modelId="{36973717-4239-45B2-9F1F-FEDEFAF86C17}" type="sibTrans" cxnId="{8F2F45DB-9906-4B5C-B4DB-A183F95677D9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7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7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7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7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7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CE038-891E-47D3-B649-2EB8C1DD8014}" type="pres">
      <dgm:prSet presAssocID="{3AA164DC-391F-4CDC-8793-ABEF635916E8}" presName="spacer" presStyleCnt="0"/>
      <dgm:spPr/>
    </dgm:pt>
    <dgm:pt modelId="{0F147CFF-3E8E-4540-9C52-F4C339712692}" type="pres">
      <dgm:prSet presAssocID="{6BA7DE87-A66C-48CD-8302-C3E280786B56}" presName="parentText" presStyleLbl="node1" presStyleIdx="5" presStyleCnt="7" custScaleY="61314" custLinFactNeighborY="273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50487-3035-4B00-9E7A-708521A6225B}" type="pres">
      <dgm:prSet presAssocID="{0A8509E2-EEF0-4C44-A978-50903CD33DCD}" presName="spacer" presStyleCnt="0"/>
      <dgm:spPr/>
    </dgm:pt>
    <dgm:pt modelId="{FA6D5F93-001C-4408-896F-284E44EA4C9E}" type="pres">
      <dgm:prSet presAssocID="{209C3A80-B2DE-4554-A5AA-75AF0BD3AF6E}" presName="parentText" presStyleLbl="node1" presStyleIdx="6" presStyleCnt="7" custScaleY="555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CB8B4E-41B5-4405-BB0D-C41C2BD7A713}" type="presOf" srcId="{D32F8FCF-EDF2-4321-B49C-D5DF3D295B52}" destId="{9FF9BD46-DE44-4B30-80ED-AC3A9E213A06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77DC108E-CA96-4C47-82B2-8627D0C280AD}" srcId="{D32F8FCF-EDF2-4321-B49C-D5DF3D295B52}" destId="{6BA7DE87-A66C-48CD-8302-C3E280786B56}" srcOrd="5" destOrd="0" parTransId="{E9C4CAC6-DCAC-4475-B191-CDC042A673EF}" sibTransId="{0A8509E2-EEF0-4C44-A978-50903CD33DCD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3431345F-C847-4615-A864-DCFEFDC11C79}" type="presOf" srcId="{562882C0-AB97-4E3B-8D46-8E574B04BE56}" destId="{A6445519-E36D-458F-8F29-D286534B965D}" srcOrd="0" destOrd="0" presId="urn:microsoft.com/office/officeart/2005/8/layout/vList2"/>
    <dgm:cxn modelId="{0D6A3722-39AA-4A47-B911-4E75FAFD4902}" type="presOf" srcId="{FC2A7E5C-B22A-46C4-9AFD-A55CEAE725CE}" destId="{0256FAD6-365E-4CAB-8266-8CECC71F7F52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4218DCBA-C557-4326-A329-26EDB0BBD24E}" type="presOf" srcId="{FF2132BF-F09B-49F5-AB31-99E7CE70E1C7}" destId="{2EB7D3FA-250E-4F56-A9B0-C5AA0134E3BB}" srcOrd="0" destOrd="0" presId="urn:microsoft.com/office/officeart/2005/8/layout/vList2"/>
    <dgm:cxn modelId="{79AF4870-AB45-4299-9235-310687F5DFD2}" type="presOf" srcId="{4E1CD5B7-2CF3-44AA-979B-6F420433627D}" destId="{388723AB-37EB-4EC2-B7B0-759657273835}" srcOrd="0" destOrd="0" presId="urn:microsoft.com/office/officeart/2005/8/layout/vList2"/>
    <dgm:cxn modelId="{8F2F45DB-9906-4B5C-B4DB-A183F95677D9}" srcId="{D32F8FCF-EDF2-4321-B49C-D5DF3D295B52}" destId="{209C3A80-B2DE-4554-A5AA-75AF0BD3AF6E}" srcOrd="6" destOrd="0" parTransId="{EDC8AD2E-F610-418B-9891-7E09F844F4E2}" sibTransId="{36973717-4239-45B2-9F1F-FEDEFAF86C17}"/>
    <dgm:cxn modelId="{D24B2DD1-3BD5-487D-B377-79097AC2CE55}" type="presOf" srcId="{209C3A80-B2DE-4554-A5AA-75AF0BD3AF6E}" destId="{FA6D5F93-001C-4408-896F-284E44EA4C9E}" srcOrd="0" destOrd="0" presId="urn:microsoft.com/office/officeart/2005/8/layout/vList2"/>
    <dgm:cxn modelId="{19575188-ACA5-40CA-90B5-A1531CF77AF8}" type="presOf" srcId="{32F9483E-A135-41CD-9B8E-5BB23FE4E385}" destId="{02F157C3-4AF0-4564-919C-72DA0052C758}" srcOrd="0" destOrd="0" presId="urn:microsoft.com/office/officeart/2005/8/layout/vList2"/>
    <dgm:cxn modelId="{316E49F9-0503-4015-9E92-E5E6F392D98F}" type="presOf" srcId="{6BA7DE87-A66C-48CD-8302-C3E280786B56}" destId="{0F147CFF-3E8E-4540-9C52-F4C339712692}" srcOrd="0" destOrd="0" presId="urn:microsoft.com/office/officeart/2005/8/layout/vList2"/>
    <dgm:cxn modelId="{045F2C44-C134-4D89-B0C2-F754FFF7ABAA}" type="presParOf" srcId="{9FF9BD46-DE44-4B30-80ED-AC3A9E213A06}" destId="{388723AB-37EB-4EC2-B7B0-759657273835}" srcOrd="0" destOrd="0" presId="urn:microsoft.com/office/officeart/2005/8/layout/vList2"/>
    <dgm:cxn modelId="{C6873418-8304-4EFD-87C7-7F0CE6E2506C}" type="presParOf" srcId="{9FF9BD46-DE44-4B30-80ED-AC3A9E213A06}" destId="{D877BAB3-7DBF-46AB-A039-BE8C107F0C8C}" srcOrd="1" destOrd="0" presId="urn:microsoft.com/office/officeart/2005/8/layout/vList2"/>
    <dgm:cxn modelId="{501D816B-C5E7-4524-9C36-66AC0BFC3980}" type="presParOf" srcId="{9FF9BD46-DE44-4B30-80ED-AC3A9E213A06}" destId="{0256FAD6-365E-4CAB-8266-8CECC71F7F52}" srcOrd="2" destOrd="0" presId="urn:microsoft.com/office/officeart/2005/8/layout/vList2"/>
    <dgm:cxn modelId="{DF839B64-53BF-4971-AA37-AAC894AAF4C0}" type="presParOf" srcId="{9FF9BD46-DE44-4B30-80ED-AC3A9E213A06}" destId="{C88DBDBC-73BA-40D4-ACAA-61468FA8920B}" srcOrd="3" destOrd="0" presId="urn:microsoft.com/office/officeart/2005/8/layout/vList2"/>
    <dgm:cxn modelId="{EAB77D46-A5D5-40D0-9032-5BA93A4FB111}" type="presParOf" srcId="{9FF9BD46-DE44-4B30-80ED-AC3A9E213A06}" destId="{A6445519-E36D-458F-8F29-D286534B965D}" srcOrd="4" destOrd="0" presId="urn:microsoft.com/office/officeart/2005/8/layout/vList2"/>
    <dgm:cxn modelId="{441D3DBC-D3CB-41CD-99B1-6EDCACE92AF0}" type="presParOf" srcId="{9FF9BD46-DE44-4B30-80ED-AC3A9E213A06}" destId="{A2EE26A5-691E-4C3F-B7EF-20DE69EA838D}" srcOrd="5" destOrd="0" presId="urn:microsoft.com/office/officeart/2005/8/layout/vList2"/>
    <dgm:cxn modelId="{196B1C93-E9F5-4350-8FAE-29F2A7D7B5C5}" type="presParOf" srcId="{9FF9BD46-DE44-4B30-80ED-AC3A9E213A06}" destId="{02F157C3-4AF0-4564-919C-72DA0052C758}" srcOrd="6" destOrd="0" presId="urn:microsoft.com/office/officeart/2005/8/layout/vList2"/>
    <dgm:cxn modelId="{48031BFC-BE4D-47AB-BA5F-1EB1A299D4DA}" type="presParOf" srcId="{9FF9BD46-DE44-4B30-80ED-AC3A9E213A06}" destId="{3C7DB9C2-B0E1-49BC-BB9B-F7C0921C4DD2}" srcOrd="7" destOrd="0" presId="urn:microsoft.com/office/officeart/2005/8/layout/vList2"/>
    <dgm:cxn modelId="{F907195D-7580-4CFD-9DB2-1349239188E2}" type="presParOf" srcId="{9FF9BD46-DE44-4B30-80ED-AC3A9E213A06}" destId="{2EB7D3FA-250E-4F56-A9B0-C5AA0134E3BB}" srcOrd="8" destOrd="0" presId="urn:microsoft.com/office/officeart/2005/8/layout/vList2"/>
    <dgm:cxn modelId="{76ACC8CA-5DF7-4AC4-9C7B-1AD454B57838}" type="presParOf" srcId="{9FF9BD46-DE44-4B30-80ED-AC3A9E213A06}" destId="{8CACE038-891E-47D3-B649-2EB8C1DD8014}" srcOrd="9" destOrd="0" presId="urn:microsoft.com/office/officeart/2005/8/layout/vList2"/>
    <dgm:cxn modelId="{689EFAD7-876C-4ED0-948E-692A5C2A0B49}" type="presParOf" srcId="{9FF9BD46-DE44-4B30-80ED-AC3A9E213A06}" destId="{0F147CFF-3E8E-4540-9C52-F4C339712692}" srcOrd="10" destOrd="0" presId="urn:microsoft.com/office/officeart/2005/8/layout/vList2"/>
    <dgm:cxn modelId="{8F21724E-8F3C-4BEA-AF2C-D9C5E535D6A3}" type="presParOf" srcId="{9FF9BD46-DE44-4B30-80ED-AC3A9E213A06}" destId="{87350487-3035-4B00-9E7A-708521A6225B}" srcOrd="11" destOrd="0" presId="urn:microsoft.com/office/officeart/2005/8/layout/vList2"/>
    <dgm:cxn modelId="{0F26666D-B71A-40D2-BC71-ED9BA6DC4B97}" type="presParOf" srcId="{9FF9BD46-DE44-4B30-80ED-AC3A9E213A06}" destId="{FA6D5F93-001C-4408-896F-284E44EA4C9E}" srcOrd="1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After the element has been set up for dragging, it can be dropped in some element on the Web page.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By default, elements on the page are not set up to receive dragged elements.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This can be done by creating event listeners for the drop element.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drop element is also referred to as target element.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3F076AA-B4DE-4198-8717-3E227DA3E4E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Thus, the behavior of element acting as a drop element must be changed</a:t>
          </a:r>
          <a:endParaRPr lang="en-US" sz="1800" dirty="0">
            <a:solidFill>
              <a:schemeClr val="tx1"/>
            </a:solidFill>
          </a:endParaRPr>
        </a:p>
      </dgm:t>
    </dgm:pt>
    <dgm:pt modelId="{610F5D2B-366C-410F-A9B2-FF0133BCA3C7}" type="parTrans" cxnId="{BDBA5935-6474-4BCD-8464-D72A807D23A8}">
      <dgm:prSet/>
      <dgm:spPr/>
      <dgm:t>
        <a:bodyPr/>
        <a:lstStyle/>
        <a:p>
          <a:endParaRPr lang="en-US"/>
        </a:p>
      </dgm:t>
    </dgm:pt>
    <dgm:pt modelId="{592452A3-2C95-4A3A-9E46-80CF1FA77E0A}" type="sibTrans" cxnId="{BDBA5935-6474-4BCD-8464-D72A807D23A8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5" custScaleY="66701" custLinFactNeighborY="-1467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0223EB70-709F-4622-9C3B-4B3521F174D7}" type="pres">
      <dgm:prSet presAssocID="{23F076AA-B4DE-4198-8717-3E227DA3E4EC}" presName="parentText" presStyleLbl="node1" presStyleIdx="2" presStyleCnt="5" custScaleY="651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D721E-714B-4CBD-B85D-2C391C1E7A92}" type="pres">
      <dgm:prSet presAssocID="{592452A3-2C95-4A3A-9E46-80CF1FA77E0A}" presName="spacer" presStyleCnt="0"/>
      <dgm:spPr/>
    </dgm:pt>
    <dgm:pt modelId="{A6445519-E36D-458F-8F29-D286534B965D}" type="pres">
      <dgm:prSet presAssocID="{562882C0-AB97-4E3B-8D46-8E574B04BE56}" presName="parentText" presStyleLbl="node1" presStyleIdx="3" presStyleCnt="5" custScaleY="68091" custLinFactNeighborY="153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4" presStyleCnt="5" custScaleY="65225" custLinFactNeighborY="533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0C6394-EF77-4DD8-9E34-34A856DB553E}" type="presOf" srcId="{562882C0-AB97-4E3B-8D46-8E574B04BE56}" destId="{A6445519-E36D-458F-8F29-D286534B965D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9D9F5E3-0714-4425-B1DF-ED5653129A86}" srcId="{D32F8FCF-EDF2-4321-B49C-D5DF3D295B52}" destId="{32F9483E-A135-41CD-9B8E-5BB23FE4E385}" srcOrd="4" destOrd="0" parTransId="{8400DE60-AB66-4C74-B12F-ABCFD84D948C}" sibTransId="{07212A5D-CEB0-4CF0-BA2B-9599A2004670}"/>
    <dgm:cxn modelId="{748BDEF4-260A-4858-BFF7-442DD3AF3B2F}" type="presOf" srcId="{4E1CD5B7-2CF3-44AA-979B-6F420433627D}" destId="{388723AB-37EB-4EC2-B7B0-759657273835}" srcOrd="0" destOrd="0" presId="urn:microsoft.com/office/officeart/2005/8/layout/vList2"/>
    <dgm:cxn modelId="{E8D95785-E9E4-4618-B268-C90282AF6172}" srcId="{D32F8FCF-EDF2-4321-B49C-D5DF3D295B52}" destId="{562882C0-AB97-4E3B-8D46-8E574B04BE56}" srcOrd="3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BDBA5935-6474-4BCD-8464-D72A807D23A8}" srcId="{D32F8FCF-EDF2-4321-B49C-D5DF3D295B52}" destId="{23F076AA-B4DE-4198-8717-3E227DA3E4EC}" srcOrd="2" destOrd="0" parTransId="{610F5D2B-366C-410F-A9B2-FF0133BCA3C7}" sibTransId="{592452A3-2C95-4A3A-9E46-80CF1FA77E0A}"/>
    <dgm:cxn modelId="{1B1C8B87-8F65-455D-951F-E86DD20F9139}" type="presOf" srcId="{32F9483E-A135-41CD-9B8E-5BB23FE4E385}" destId="{02F157C3-4AF0-4564-919C-72DA0052C758}" srcOrd="0" destOrd="0" presId="urn:microsoft.com/office/officeart/2005/8/layout/vList2"/>
    <dgm:cxn modelId="{A0DEB353-649C-4F16-91CE-C3DC5C79A332}" type="presOf" srcId="{FC2A7E5C-B22A-46C4-9AFD-A55CEAE725CE}" destId="{0256FAD6-365E-4CAB-8266-8CECC71F7F52}" srcOrd="0" destOrd="0" presId="urn:microsoft.com/office/officeart/2005/8/layout/vList2"/>
    <dgm:cxn modelId="{A7E23CD8-98D4-4DB4-A039-2A71002D13C6}" type="presOf" srcId="{23F076AA-B4DE-4198-8717-3E227DA3E4EC}" destId="{0223EB70-709F-4622-9C3B-4B3521F174D7}" srcOrd="0" destOrd="0" presId="urn:microsoft.com/office/officeart/2005/8/layout/vList2"/>
    <dgm:cxn modelId="{570D7550-8CAC-4B2D-A52C-43FEF36E09C1}" type="presOf" srcId="{D32F8FCF-EDF2-4321-B49C-D5DF3D295B52}" destId="{9FF9BD46-DE44-4B30-80ED-AC3A9E213A06}" srcOrd="0" destOrd="0" presId="urn:microsoft.com/office/officeart/2005/8/layout/vList2"/>
    <dgm:cxn modelId="{3DC927A0-6B50-4699-A7F4-DDFD849D1005}" type="presParOf" srcId="{9FF9BD46-DE44-4B30-80ED-AC3A9E213A06}" destId="{388723AB-37EB-4EC2-B7B0-759657273835}" srcOrd="0" destOrd="0" presId="urn:microsoft.com/office/officeart/2005/8/layout/vList2"/>
    <dgm:cxn modelId="{7B50C446-A6E3-469F-9C93-1801F2F5A7CE}" type="presParOf" srcId="{9FF9BD46-DE44-4B30-80ED-AC3A9E213A06}" destId="{D877BAB3-7DBF-46AB-A039-BE8C107F0C8C}" srcOrd="1" destOrd="0" presId="urn:microsoft.com/office/officeart/2005/8/layout/vList2"/>
    <dgm:cxn modelId="{974C3CB4-C291-4B6B-93AC-17DE49426261}" type="presParOf" srcId="{9FF9BD46-DE44-4B30-80ED-AC3A9E213A06}" destId="{0256FAD6-365E-4CAB-8266-8CECC71F7F52}" srcOrd="2" destOrd="0" presId="urn:microsoft.com/office/officeart/2005/8/layout/vList2"/>
    <dgm:cxn modelId="{6D896148-57AA-498E-A0DC-34162196F594}" type="presParOf" srcId="{9FF9BD46-DE44-4B30-80ED-AC3A9E213A06}" destId="{C88DBDBC-73BA-40D4-ACAA-61468FA8920B}" srcOrd="3" destOrd="0" presId="urn:microsoft.com/office/officeart/2005/8/layout/vList2"/>
    <dgm:cxn modelId="{5EA1400A-6185-4FDE-A079-EAADCC370A93}" type="presParOf" srcId="{9FF9BD46-DE44-4B30-80ED-AC3A9E213A06}" destId="{0223EB70-709F-4622-9C3B-4B3521F174D7}" srcOrd="4" destOrd="0" presId="urn:microsoft.com/office/officeart/2005/8/layout/vList2"/>
    <dgm:cxn modelId="{FD700FF8-F500-4B21-8952-D40C0C9E7A01}" type="presParOf" srcId="{9FF9BD46-DE44-4B30-80ED-AC3A9E213A06}" destId="{9ADD721E-714B-4CBD-B85D-2C391C1E7A92}" srcOrd="5" destOrd="0" presId="urn:microsoft.com/office/officeart/2005/8/layout/vList2"/>
    <dgm:cxn modelId="{A01E3E9A-4F3B-499E-8A92-DAEB16AE6712}" type="presParOf" srcId="{9FF9BD46-DE44-4B30-80ED-AC3A9E213A06}" destId="{A6445519-E36D-458F-8F29-D286534B965D}" srcOrd="6" destOrd="0" presId="urn:microsoft.com/office/officeart/2005/8/layout/vList2"/>
    <dgm:cxn modelId="{C89572E5-F9D6-4E7D-8655-1467FBDC7E12}" type="presParOf" srcId="{9FF9BD46-DE44-4B30-80ED-AC3A9E213A06}" destId="{A2EE26A5-691E-4C3F-B7EF-20DE69EA838D}" srcOrd="7" destOrd="0" presId="urn:microsoft.com/office/officeart/2005/8/layout/vList2"/>
    <dgm:cxn modelId="{52519112-A897-4E06-B214-BF7E02DE603B}" type="presParOf" srcId="{9FF9BD46-DE44-4B30-80ED-AC3A9E213A06}" destId="{02F157C3-4AF0-4564-919C-72DA0052C758}" srcOrd="8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CACHE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This section defines resources, such as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check.j</a:t>
          </a:r>
          <a:r>
            <a:rPr lang="en-US" sz="1600" dirty="0" smtClean="0"/>
            <a:t>s,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styles.css</a:t>
          </a:r>
          <a:r>
            <a:rPr lang="en-US" sz="1600" dirty="0" smtClean="0"/>
            <a:t>, and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figure1.png</a:t>
          </a:r>
          <a:r>
            <a:rPr lang="en-US" sz="1600" dirty="0" smtClean="0"/>
            <a:t> to be stored locally. </a:t>
          </a:r>
          <a:endParaRPr lang="en-US" sz="16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BD8592B6-A92B-4596-A708-B0DC36AA4E1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FALLBACK</a:t>
          </a:r>
          <a:endParaRPr lang="en-US" sz="1600" b="1" dirty="0"/>
        </a:p>
      </dgm:t>
    </dgm:pt>
    <dgm:pt modelId="{032CDFFD-2ADD-45C3-BC6C-7F3780164FFB}" type="parTrans" cxnId="{16EB3EA9-B48A-420F-8A13-435A855617D7}">
      <dgm:prSet/>
      <dgm:spPr/>
      <dgm:t>
        <a:bodyPr/>
        <a:lstStyle/>
        <a:p>
          <a:endParaRPr lang="en-US"/>
        </a:p>
      </dgm:t>
    </dgm:pt>
    <dgm:pt modelId="{601A0D86-975E-4E2D-8761-A64AA21CF77A}" type="sibTrans" cxnId="{16EB3EA9-B48A-420F-8A13-435A855617D7}">
      <dgm:prSet/>
      <dgm:spPr/>
      <dgm:t>
        <a:bodyPr/>
        <a:lstStyle/>
        <a:p>
          <a:endParaRPr lang="en-US"/>
        </a:p>
      </dgm:t>
    </dgm:pt>
    <dgm:pt modelId="{BA17CEA3-F12E-4E8E-9F46-BA8CA4F38D92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NETWORK</a:t>
          </a:r>
          <a:endParaRPr lang="en-US" sz="1600" b="1" dirty="0"/>
        </a:p>
      </dgm:t>
    </dgm:pt>
    <dgm:pt modelId="{FADFE3E4-46B6-44FF-8CB0-48857EB06E3F}" type="parTrans" cxnId="{B6C57E9F-BC87-4E37-ABB3-26A1A541CFF0}">
      <dgm:prSet/>
      <dgm:spPr/>
      <dgm:t>
        <a:bodyPr/>
        <a:lstStyle/>
        <a:p>
          <a:endParaRPr lang="en-US"/>
        </a:p>
      </dgm:t>
    </dgm:pt>
    <dgm:pt modelId="{AD579F3F-8768-4E2F-89CF-0C0D0B2A7281}" type="sibTrans" cxnId="{B6C57E9F-BC87-4E37-ABB3-26A1A541CFF0}">
      <dgm:prSet/>
      <dgm:spPr/>
      <dgm:t>
        <a:bodyPr/>
        <a:lstStyle/>
        <a:p>
          <a:endParaRPr lang="en-US"/>
        </a:p>
      </dgm:t>
    </dgm:pt>
    <dgm:pt modelId="{84E52467-8046-4272-8513-C5214CBACFA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This section defines alternative resource to be used, when the actual resource is not available.  </a:t>
          </a:r>
          <a:endParaRPr lang="en-US" sz="1600" dirty="0"/>
        </a:p>
      </dgm:t>
    </dgm:pt>
    <dgm:pt modelId="{C3F60745-DBA6-4673-B4DC-4FBC61AA2B27}" type="parTrans" cxnId="{D6954725-EA73-4710-9BF7-87789AB612B1}">
      <dgm:prSet/>
      <dgm:spPr/>
      <dgm:t>
        <a:bodyPr/>
        <a:lstStyle/>
        <a:p>
          <a:endParaRPr lang="en-US"/>
        </a:p>
      </dgm:t>
    </dgm:pt>
    <dgm:pt modelId="{A30C493E-E98B-47ED-BF25-9313724E3288}" type="sibTrans" cxnId="{D6954725-EA73-4710-9BF7-87789AB612B1}">
      <dgm:prSet/>
      <dgm:spPr/>
      <dgm:t>
        <a:bodyPr/>
        <a:lstStyle/>
        <a:p>
          <a:endParaRPr lang="en-US"/>
        </a:p>
      </dgm:t>
    </dgm:pt>
    <dgm:pt modelId="{30C1176A-8DBC-42ED-A1F4-8FAABF1F2FB8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This section specifies resources to be accessed when there is a network connection. Resources in this section are not cached..</a:t>
          </a:r>
          <a:endParaRPr lang="en-US" sz="1600" dirty="0"/>
        </a:p>
      </dgm:t>
    </dgm:pt>
    <dgm:pt modelId="{23E3F866-EEDC-4015-9D13-4A81531C2DF8}" type="parTrans" cxnId="{0A9ED055-4EBD-4AD8-AE0C-714136FDF0C7}">
      <dgm:prSet/>
      <dgm:spPr/>
      <dgm:t>
        <a:bodyPr/>
        <a:lstStyle/>
        <a:p>
          <a:endParaRPr lang="en-US"/>
        </a:p>
      </dgm:t>
    </dgm:pt>
    <dgm:pt modelId="{AF0A34E2-7AAC-420F-8A03-E2F08C7C559A}" type="sibTrans" cxnId="{0A9ED055-4EBD-4AD8-AE0C-714136FDF0C7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3" custScaleX="99302" custScaleY="108895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3" custLinFactNeighborX="-1000" custLinFactNeighborY="-319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8035124B-3482-406E-B1BE-B7E2A8C82511}" type="pres">
      <dgm:prSet presAssocID="{BD8592B6-A92B-4596-A708-B0DC36AA4E1E}" presName="parentLin" presStyleCnt="0"/>
      <dgm:spPr/>
    </dgm:pt>
    <dgm:pt modelId="{E2245268-D16B-46BD-AA95-C65F1CB93A07}" type="pres">
      <dgm:prSet presAssocID="{BD8592B6-A92B-4596-A708-B0DC36AA4E1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218289B-615E-4B7B-A798-6BDA4B91CA8A}" type="pres">
      <dgm:prSet presAssocID="{BD8592B6-A92B-4596-A708-B0DC36AA4E1E}" presName="parentText" presStyleLbl="node1" presStyleIdx="1" presStyleCnt="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EDFA7-AF5B-4B8B-BB60-800A1AE66E0E}" type="pres">
      <dgm:prSet presAssocID="{BD8592B6-A92B-4596-A708-B0DC36AA4E1E}" presName="negativeSpace" presStyleCnt="0"/>
      <dgm:spPr/>
    </dgm:pt>
    <dgm:pt modelId="{BFEA3144-CE2A-4821-AB19-102271B4DE2A}" type="pres">
      <dgm:prSet presAssocID="{BD8592B6-A92B-4596-A708-B0DC36AA4E1E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A36F-C969-4A29-B572-26B02C7718BC}" type="pres">
      <dgm:prSet presAssocID="{601A0D86-975E-4E2D-8761-A64AA21CF77A}" presName="spaceBetweenRectangles" presStyleCnt="0"/>
      <dgm:spPr/>
    </dgm:pt>
    <dgm:pt modelId="{144B6846-18CC-4BC7-AEF9-F231609049EC}" type="pres">
      <dgm:prSet presAssocID="{BA17CEA3-F12E-4E8E-9F46-BA8CA4F38D92}" presName="parentLin" presStyleCnt="0"/>
      <dgm:spPr/>
    </dgm:pt>
    <dgm:pt modelId="{44782916-08BC-47AD-99A5-52C4C0BEADDD}" type="pres">
      <dgm:prSet presAssocID="{BA17CEA3-F12E-4E8E-9F46-BA8CA4F38D9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44ADBFF0-FA21-4584-AA25-EE68518E7AB0}" type="pres">
      <dgm:prSet presAssocID="{BA17CEA3-F12E-4E8E-9F46-BA8CA4F38D92}" presName="parentText" presStyleLbl="node1" presStyleIdx="2" presStyleCnt="3" custLinFactNeighborX="-4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74279-4E6F-4888-9DF7-C5304F9612CD}" type="pres">
      <dgm:prSet presAssocID="{BA17CEA3-F12E-4E8E-9F46-BA8CA4F38D92}" presName="negativeSpace" presStyleCnt="0"/>
      <dgm:spPr/>
    </dgm:pt>
    <dgm:pt modelId="{3A4050DB-64CA-4863-911B-C297DD6BF019}" type="pres">
      <dgm:prSet presAssocID="{BA17CEA3-F12E-4E8E-9F46-BA8CA4F38D9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EB3EA9-B48A-420F-8A13-435A855617D7}" srcId="{9E018682-F920-4DE4-848B-9A1180AFE0E6}" destId="{BD8592B6-A92B-4596-A708-B0DC36AA4E1E}" srcOrd="1" destOrd="0" parTransId="{032CDFFD-2ADD-45C3-BC6C-7F3780164FFB}" sibTransId="{601A0D86-975E-4E2D-8761-A64AA21CF77A}"/>
    <dgm:cxn modelId="{0A9ED055-4EBD-4AD8-AE0C-714136FDF0C7}" srcId="{BA17CEA3-F12E-4E8E-9F46-BA8CA4F38D92}" destId="{30C1176A-8DBC-42ED-A1F4-8FAABF1F2FB8}" srcOrd="0" destOrd="0" parTransId="{23E3F866-EEDC-4015-9D13-4A81531C2DF8}" sibTransId="{AF0A34E2-7AAC-420F-8A03-E2F08C7C559A}"/>
    <dgm:cxn modelId="{B6C57E9F-BC87-4E37-ABB3-26A1A541CFF0}" srcId="{9E018682-F920-4DE4-848B-9A1180AFE0E6}" destId="{BA17CEA3-F12E-4E8E-9F46-BA8CA4F38D92}" srcOrd="2" destOrd="0" parTransId="{FADFE3E4-46B6-44FF-8CB0-48857EB06E3F}" sibTransId="{AD579F3F-8768-4E2F-89CF-0C0D0B2A7281}"/>
    <dgm:cxn modelId="{D6954725-EA73-4710-9BF7-87789AB612B1}" srcId="{BD8592B6-A92B-4596-A708-B0DC36AA4E1E}" destId="{84E52467-8046-4272-8513-C5214CBACFA9}" srcOrd="0" destOrd="0" parTransId="{C3F60745-DBA6-4673-B4DC-4FBC61AA2B27}" sibTransId="{A30C493E-E98B-47ED-BF25-9313724E3288}"/>
    <dgm:cxn modelId="{4B08CA05-BAC8-4F43-BCEE-56FECB0489EA}" type="presOf" srcId="{0EAF9682-B1F8-4E02-A34A-E6BC34DCCA96}" destId="{F89E510D-1EE2-46EE-81BE-70A29F00E6DE}" srcOrd="1" destOrd="0" presId="urn:microsoft.com/office/officeart/2005/8/layout/list1"/>
    <dgm:cxn modelId="{BE7587C7-13B4-4B37-A979-22EBF2C882BB}" type="presOf" srcId="{30C1176A-8DBC-42ED-A1F4-8FAABF1F2FB8}" destId="{3A4050DB-64CA-4863-911B-C297DD6BF019}" srcOrd="0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A7C2D438-F43A-4954-90B0-9E19AA36434F}" type="presOf" srcId="{BD8592B6-A92B-4596-A708-B0DC36AA4E1E}" destId="{E2245268-D16B-46BD-AA95-C65F1CB93A07}" srcOrd="0" destOrd="0" presId="urn:microsoft.com/office/officeart/2005/8/layout/list1"/>
    <dgm:cxn modelId="{2512F03F-D0A1-48F6-82A4-5B17500C1567}" type="presOf" srcId="{BA17CEA3-F12E-4E8E-9F46-BA8CA4F38D92}" destId="{44782916-08BC-47AD-99A5-52C4C0BEADDD}" srcOrd="0" destOrd="0" presId="urn:microsoft.com/office/officeart/2005/8/layout/list1"/>
    <dgm:cxn modelId="{A8DFF9B0-BB3D-4605-9EBF-7682BC66F970}" type="presOf" srcId="{3A238C8B-31F0-40F7-B9EC-E53169E5539B}" destId="{A3A48043-0B63-489A-B90C-A566B8DF0AB2}" srcOrd="0" destOrd="0" presId="urn:microsoft.com/office/officeart/2005/8/layout/list1"/>
    <dgm:cxn modelId="{B59952C4-3AD1-432C-A592-DEF6F77A7195}" type="presOf" srcId="{0EAF9682-B1F8-4E02-A34A-E6BC34DCCA96}" destId="{E736F3BE-881B-4B2E-9BA6-B26B41AC01E6}" srcOrd="0" destOrd="0" presId="urn:microsoft.com/office/officeart/2005/8/layout/list1"/>
    <dgm:cxn modelId="{BDF7B7EE-9A0C-4C49-A885-FAD18973C015}" type="presOf" srcId="{9E018682-F920-4DE4-848B-9A1180AFE0E6}" destId="{35B9770D-CA92-443B-8E98-61B8397B238F}" srcOrd="0" destOrd="0" presId="urn:microsoft.com/office/officeart/2005/8/layout/list1"/>
    <dgm:cxn modelId="{292F7ADE-BAEC-4C26-BFDC-78A757FFD13A}" type="presOf" srcId="{84E52467-8046-4272-8513-C5214CBACFA9}" destId="{BFEA3144-CE2A-4821-AB19-102271B4DE2A}" srcOrd="0" destOrd="0" presId="urn:microsoft.com/office/officeart/2005/8/layout/list1"/>
    <dgm:cxn modelId="{F466CD9D-D96E-48B2-B7B5-6E42C49EEC06}" type="presOf" srcId="{BD8592B6-A92B-4596-A708-B0DC36AA4E1E}" destId="{5218289B-615E-4B7B-A798-6BDA4B91CA8A}" srcOrd="1" destOrd="0" presId="urn:microsoft.com/office/officeart/2005/8/layout/list1"/>
    <dgm:cxn modelId="{34F16462-A8FD-4D7E-B1E2-FEE5517A6F0F}" type="presOf" srcId="{BA17CEA3-F12E-4E8E-9F46-BA8CA4F38D92}" destId="{44ADBFF0-FA21-4584-AA25-EE68518E7AB0}" srcOrd="1" destOrd="0" presId="urn:microsoft.com/office/officeart/2005/8/layout/list1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9B27F5A5-4B5C-4E50-9196-DACAF68F5178}" type="presParOf" srcId="{35B9770D-CA92-443B-8E98-61B8397B238F}" destId="{0473A6B5-DC7A-437A-B45A-5718DC69EABD}" srcOrd="0" destOrd="0" presId="urn:microsoft.com/office/officeart/2005/8/layout/list1"/>
    <dgm:cxn modelId="{AC57719C-E015-4251-B765-CE65C68CCCF8}" type="presParOf" srcId="{0473A6B5-DC7A-437A-B45A-5718DC69EABD}" destId="{E736F3BE-881B-4B2E-9BA6-B26B41AC01E6}" srcOrd="0" destOrd="0" presId="urn:microsoft.com/office/officeart/2005/8/layout/list1"/>
    <dgm:cxn modelId="{3C4A6ADD-3568-4A7B-8DF5-55ECD37063BC}" type="presParOf" srcId="{0473A6B5-DC7A-437A-B45A-5718DC69EABD}" destId="{F89E510D-1EE2-46EE-81BE-70A29F00E6DE}" srcOrd="1" destOrd="0" presId="urn:microsoft.com/office/officeart/2005/8/layout/list1"/>
    <dgm:cxn modelId="{F55006BC-7435-466C-A29F-77053F7E4D05}" type="presParOf" srcId="{35B9770D-CA92-443B-8E98-61B8397B238F}" destId="{302E932B-1D19-4F55-8CFF-667490D2A380}" srcOrd="1" destOrd="0" presId="urn:microsoft.com/office/officeart/2005/8/layout/list1"/>
    <dgm:cxn modelId="{CD3B9676-F66C-4796-A03E-F61B80E182B4}" type="presParOf" srcId="{35B9770D-CA92-443B-8E98-61B8397B238F}" destId="{A3A48043-0B63-489A-B90C-A566B8DF0AB2}" srcOrd="2" destOrd="0" presId="urn:microsoft.com/office/officeart/2005/8/layout/list1"/>
    <dgm:cxn modelId="{5CAE4269-4348-4A65-A6EC-BBF2CA096DB2}" type="presParOf" srcId="{35B9770D-CA92-443B-8E98-61B8397B238F}" destId="{1C3D44FA-DC0A-46CE-B62A-D6474139B106}" srcOrd="3" destOrd="0" presId="urn:microsoft.com/office/officeart/2005/8/layout/list1"/>
    <dgm:cxn modelId="{63187F57-85EA-482A-8739-2B57B64E9072}" type="presParOf" srcId="{35B9770D-CA92-443B-8E98-61B8397B238F}" destId="{8035124B-3482-406E-B1BE-B7E2A8C82511}" srcOrd="4" destOrd="0" presId="urn:microsoft.com/office/officeart/2005/8/layout/list1"/>
    <dgm:cxn modelId="{3850DF7D-DE8C-4D48-B375-EADD8795E27E}" type="presParOf" srcId="{8035124B-3482-406E-B1BE-B7E2A8C82511}" destId="{E2245268-D16B-46BD-AA95-C65F1CB93A07}" srcOrd="0" destOrd="0" presId="urn:microsoft.com/office/officeart/2005/8/layout/list1"/>
    <dgm:cxn modelId="{6A9E5B42-424A-47A7-AEB1-28186218D72A}" type="presParOf" srcId="{8035124B-3482-406E-B1BE-B7E2A8C82511}" destId="{5218289B-615E-4B7B-A798-6BDA4B91CA8A}" srcOrd="1" destOrd="0" presId="urn:microsoft.com/office/officeart/2005/8/layout/list1"/>
    <dgm:cxn modelId="{14A775BC-E641-42EF-BDF3-3A689FC7804E}" type="presParOf" srcId="{35B9770D-CA92-443B-8E98-61B8397B238F}" destId="{12CEDFA7-AF5B-4B8B-BB60-800A1AE66E0E}" srcOrd="5" destOrd="0" presId="urn:microsoft.com/office/officeart/2005/8/layout/list1"/>
    <dgm:cxn modelId="{34EF9A36-5270-4BFB-B39D-CA17DC0385FC}" type="presParOf" srcId="{35B9770D-CA92-443B-8E98-61B8397B238F}" destId="{BFEA3144-CE2A-4821-AB19-102271B4DE2A}" srcOrd="6" destOrd="0" presId="urn:microsoft.com/office/officeart/2005/8/layout/list1"/>
    <dgm:cxn modelId="{07C63521-7D02-4004-A817-74DC6142D672}" type="presParOf" srcId="{35B9770D-CA92-443B-8E98-61B8397B238F}" destId="{AB52A36F-C969-4A29-B572-26B02C7718BC}" srcOrd="7" destOrd="0" presId="urn:microsoft.com/office/officeart/2005/8/layout/list1"/>
    <dgm:cxn modelId="{A3155166-7FCE-4BFA-9994-E9E8BF30EF80}" type="presParOf" srcId="{35B9770D-CA92-443B-8E98-61B8397B238F}" destId="{144B6846-18CC-4BC7-AEF9-F231609049EC}" srcOrd="8" destOrd="0" presId="urn:microsoft.com/office/officeart/2005/8/layout/list1"/>
    <dgm:cxn modelId="{396530BE-B838-4847-94D9-81473CB965E7}" type="presParOf" srcId="{144B6846-18CC-4BC7-AEF9-F231609049EC}" destId="{44782916-08BC-47AD-99A5-52C4C0BEADDD}" srcOrd="0" destOrd="0" presId="urn:microsoft.com/office/officeart/2005/8/layout/list1"/>
    <dgm:cxn modelId="{F003A06C-0B6E-40D3-82BE-9D775C6EACB2}" type="presParOf" srcId="{144B6846-18CC-4BC7-AEF9-F231609049EC}" destId="{44ADBFF0-FA21-4584-AA25-EE68518E7AB0}" srcOrd="1" destOrd="0" presId="urn:microsoft.com/office/officeart/2005/8/layout/list1"/>
    <dgm:cxn modelId="{DD887B67-9579-4B1A-9E08-11B7185836A1}" type="presParOf" srcId="{35B9770D-CA92-443B-8E98-61B8397B238F}" destId="{E1774279-4E6F-4888-9DF7-C5304F9612CD}" srcOrd="9" destOrd="0" presId="urn:microsoft.com/office/officeart/2005/8/layout/list1"/>
    <dgm:cxn modelId="{D37DDCDA-7BA3-49D0-BA9D-55E2CB74231B}" type="presParOf" srcId="{35B9770D-CA92-443B-8E98-61B8397B238F}" destId="{3A4050DB-64CA-4863-911B-C297DD6BF019}" srcOrd="10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205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19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HTML5 </a:t>
            </a:r>
            <a:r>
              <a:rPr lang="en-US" sz="4500" b="1" i="1" dirty="0" err="1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Geolocation</a:t>
            </a: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 and APIs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/>
          <a:srcRect l="3556"/>
          <a:stretch>
            <a:fillRect/>
          </a:stretch>
        </p:blipFill>
        <p:spPr bwMode="auto">
          <a:xfrm>
            <a:off x="7040033" y="2133600"/>
            <a:ext cx="6561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nternet_Explorer_7_Logo-150x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400" y="838200"/>
            <a:ext cx="609600" cy="609600"/>
          </a:xfrm>
          <a:prstGeom prst="rect">
            <a:avLst/>
          </a:prstGeom>
        </p:spPr>
      </p:pic>
      <p:pic>
        <p:nvPicPr>
          <p:cNvPr id="17" name="Picture 16" descr="image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511007">
            <a:off x="988434" y="709483"/>
            <a:ext cx="2466975" cy="184785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8600" y="1295400"/>
            <a:ext cx="75713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NexTGen Web</a:t>
            </a:r>
            <a:endParaRPr lang="en-US" sz="6000" b="1" cap="none" spc="0" dirty="0">
              <a:ln w="11430"/>
              <a:gradFill>
                <a:gsLst>
                  <a:gs pos="0">
                    <a:schemeClr val="accent4">
                      <a:lumMod val="75000"/>
                    </a:schemeClr>
                  </a:gs>
                  <a:gs pos="49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5" cstate="print"/>
          <a:srcRect t="3540"/>
          <a:stretch>
            <a:fillRect/>
          </a:stretch>
        </p:blipFill>
        <p:spPr bwMode="auto">
          <a:xfrm>
            <a:off x="5943600" y="2209800"/>
            <a:ext cx="762000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09901" y="838200"/>
            <a:ext cx="619499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0" descr="256px-Chrome_Logo.svg_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72400" y="152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13525"/>
            <a:ext cx="6019800" cy="16827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0000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6" name="Picture 15" descr="HTML5_Logo_25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0" y="76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provides three methods that can be used to determine the current position of the user.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methods of the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533400" y="2341208"/>
          <a:ext cx="8001000" cy="245939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200400"/>
                <a:gridCol w="48006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getCurrentPosition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Retrieves the current geographic location information of the user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watchPosition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Retrieves the geographic information of the device at regular intervals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clearWatch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Terminates the current watch process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User Information 1-5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="" xmlns:p14="http://schemas.microsoft.com/office/powerpoint/2010/main" val="3338959899"/>
              </p:ext>
            </p:extLst>
          </p:nvPr>
        </p:nvGraphicFramePr>
        <p:xfrm>
          <a:off x="304800" y="914400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User Information 2-5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that will retrieve the current location of the user.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447800"/>
            <a:ext cx="81534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&lt;html 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&lt;title&gt;</a:t>
            </a:r>
            <a:r>
              <a:rPr lang="en-GB" sz="2400" baseline="30000" dirty="0" err="1" smtClean="0"/>
              <a:t>Geolocation</a:t>
            </a:r>
            <a:r>
              <a:rPr lang="en-GB" sz="2400" baseline="30000" dirty="0" smtClean="0"/>
              <a:t> API&lt;/title&gt;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&lt;script&gt;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function </a:t>
            </a:r>
            <a:r>
              <a:rPr lang="en-GB" sz="2400" baseline="30000" dirty="0" err="1" smtClean="0"/>
              <a:t>getLocation</a:t>
            </a:r>
            <a:r>
              <a:rPr lang="en-GB" sz="2400" baseline="30000" dirty="0" smtClean="0"/>
              <a:t>()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if (</a:t>
            </a:r>
            <a:r>
              <a:rPr lang="en-GB" sz="2400" baseline="30000" dirty="0" err="1" smtClean="0"/>
              <a:t>navigator.geolocation</a:t>
            </a:r>
            <a:r>
              <a:rPr lang="en-GB" sz="2400" baseline="30000" dirty="0" smtClean="0"/>
              <a:t>)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</a:t>
            </a:r>
            <a:r>
              <a:rPr lang="en-GB" sz="2400" baseline="30000" dirty="0" err="1" smtClean="0"/>
              <a:t>navigator.geolocation.getCurrentPosition</a:t>
            </a:r>
            <a:r>
              <a:rPr lang="en-GB" sz="2400" baseline="30000" dirty="0" smtClean="0"/>
              <a:t>(</a:t>
            </a:r>
            <a:r>
              <a:rPr lang="en-GB" sz="2400" baseline="30000" dirty="0" err="1" smtClean="0"/>
              <a:t>showPosition</a:t>
            </a:r>
            <a:r>
              <a:rPr lang="en-GB" sz="2400" baseline="30000" dirty="0" smtClean="0"/>
              <a:t>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else{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alert (“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is not supported in this browser.”);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}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function </a:t>
            </a:r>
            <a:r>
              <a:rPr lang="en-US" sz="2400" baseline="30000" dirty="0" err="1" smtClean="0"/>
              <a:t>showPosition</a:t>
            </a:r>
            <a:r>
              <a:rPr lang="en-US" sz="2400" baseline="30000" dirty="0" smtClean="0"/>
              <a:t>(position)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alert(‘Latitude: ‘ + </a:t>
            </a:r>
            <a:r>
              <a:rPr lang="en-US" sz="2400" baseline="30000" dirty="0" err="1" smtClean="0"/>
              <a:t>position.coords.latitude</a:t>
            </a:r>
            <a:r>
              <a:rPr lang="en-US" sz="2400" baseline="30000" dirty="0" smtClean="0"/>
              <a:t> + ‘\n’ +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 ‘Longitude: ‘ +  </a:t>
            </a:r>
            <a:r>
              <a:rPr lang="en-US" sz="2400" baseline="30000" dirty="0" err="1" smtClean="0"/>
              <a:t>position.coords.longitude</a:t>
            </a:r>
            <a:r>
              <a:rPr lang="en-US" sz="2400" baseline="30000" dirty="0" smtClean="0"/>
              <a:t>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&lt;/script&gt;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&lt;/head&gt;</a:t>
            </a:r>
            <a:r>
              <a:rPr lang="en-GB" sz="2400" baseline="300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User Information 3-5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013113"/>
            <a:ext cx="81534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&lt;input type=”button” value=” Display Location”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</a:t>
            </a:r>
            <a:r>
              <a:rPr lang="en-GB" sz="2400" baseline="30000" dirty="0" err="1" smtClean="0"/>
              <a:t>onClick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getLocation</a:t>
            </a:r>
            <a:r>
              <a:rPr lang="en-GB" sz="2400" baseline="30000" dirty="0" smtClean="0"/>
              <a:t>()”/&gt;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600" y="2438400"/>
            <a:ext cx="8610600" cy="3048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</a:t>
            </a:r>
            <a:r>
              <a:rPr lang="en-US" sz="2800" baseline="30000" dirty="0" err="1" smtClean="0">
                <a:cs typeface="Courier New" pitchFamily="49" charset="0"/>
              </a:rPr>
              <a:t>getCurrentPostion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 obtains the position which is passed as a parameter to the </a:t>
            </a:r>
            <a:r>
              <a:rPr lang="en-US" sz="2800" baseline="30000" dirty="0" err="1" smtClean="0">
                <a:cs typeface="Courier New" pitchFamily="49" charset="0"/>
              </a:rPr>
              <a:t>showPosition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showPosition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 obtains the coordinates of a location through </a:t>
            </a:r>
            <a:r>
              <a:rPr lang="en-US" sz="2800" baseline="30000" dirty="0" smtClean="0">
                <a:cs typeface="Courier New" pitchFamily="49" charset="0"/>
              </a:rPr>
              <a:t>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is defined in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API and holds the current location of the device.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contains attribute named </a:t>
            </a:r>
            <a:r>
              <a:rPr lang="en-US" sz="2800" baseline="30000" dirty="0" err="1" smtClean="0">
                <a:cs typeface="Courier New" pitchFamily="49" charset="0"/>
              </a:rPr>
              <a:t>coords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that retrieves the latitude and longitude of the location.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values retrieved for latitude and longitude are in decimal degrees. 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User Information 4-5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attributes of the </a:t>
            </a:r>
            <a:r>
              <a:rPr lang="en-US" sz="2800" baseline="30000" dirty="0" smtClean="0">
                <a:cs typeface="Courier New" pitchFamily="49" charset="0"/>
              </a:rPr>
              <a:t>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1295400"/>
          <a:ext cx="8001000" cy="17068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905000"/>
                <a:gridCol w="60960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coords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 object of type Coordinates that provides different properties, such as latitude, longitude, altitude, accuracy, speed, and so on.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timestamp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 object of type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DOMTimeStamp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8600" y="3200400"/>
            <a:ext cx="83820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notifications for the Web page containing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code.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19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91000"/>
            <a:ext cx="6687127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4953000"/>
            <a:ext cx="83820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browser seeks permission from the user to share their location information with the application.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User Information 5-5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3820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message displaying current location of the user, when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Share My 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button is clicked.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905000"/>
            <a:ext cx="5757863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Errors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685800"/>
            <a:ext cx="8382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application could fail in gathering geographic location information. In that case, the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calls an </a:t>
            </a:r>
            <a:r>
              <a:rPr lang="en-US" sz="2800" baseline="30000" dirty="0" err="1" smtClean="0">
                <a:cs typeface="Courier New" pitchFamily="49" charset="0"/>
              </a:rPr>
              <a:t>errorCallback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errorCallback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 handles errors by obtaining a </a:t>
            </a:r>
            <a:r>
              <a:rPr lang="en-US" sz="2800" baseline="30000" dirty="0" err="1" smtClean="0">
                <a:cs typeface="Courier New" pitchFamily="49" charset="0"/>
              </a:rPr>
              <a:t>PostionError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from the API.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2098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HTML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743200"/>
            <a:ext cx="86106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PositionError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holds information related to errors occurred while finding the geographic location of the user.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properties of </a:t>
            </a:r>
            <a:r>
              <a:rPr lang="en-US" sz="2800" baseline="30000" dirty="0" err="1" smtClean="0">
                <a:cs typeface="Courier New" pitchFamily="49" charset="0"/>
              </a:rPr>
              <a:t>PositionError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3855720"/>
          <a:ext cx="8001000" cy="17068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905000"/>
                <a:gridCol w="60960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code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numeric value for the type of error occurred.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message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detailed message describing the error encountered. The message can be used for debugging.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Errors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error codes returned by the </a:t>
            </a:r>
            <a:r>
              <a:rPr lang="en-US" sz="2800" baseline="30000" dirty="0" smtClean="0">
                <a:cs typeface="Courier New" pitchFamily="49" charset="0"/>
              </a:rPr>
              <a:t>code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of the </a:t>
            </a:r>
            <a:r>
              <a:rPr lang="en-US" sz="2800" baseline="30000" dirty="0" err="1" smtClean="0">
                <a:cs typeface="Courier New" pitchFamily="49" charset="0"/>
              </a:rPr>
              <a:t>PositionError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1524000"/>
          <a:ext cx="8001000" cy="25196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762000"/>
                <a:gridCol w="2286000"/>
                <a:gridCol w="4953000"/>
              </a:tblGrid>
              <a:tr h="4719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707923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1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PERMISSION_DENIED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 does not have permission to access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Geolocation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API.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50606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2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POSITION_UNAVAILABLE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Position of the device could not be obtained.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07923"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3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Unable to retrieve location information within the specified interval.</a:t>
                      </a:r>
                      <a:endParaRPr lang="en-US" sz="4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8600" y="4267200"/>
            <a:ext cx="87630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error handling routine for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921883"/>
            <a:ext cx="8153400" cy="132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aseline="30000" dirty="0" smtClean="0"/>
              <a:t>&lt;!DOCTYPE html&gt;</a:t>
            </a:r>
          </a:p>
          <a:p>
            <a:r>
              <a:rPr lang="en-GB" sz="2400" baseline="30000" dirty="0" smtClean="0"/>
              <a:t>&lt;html&gt;</a:t>
            </a:r>
          </a:p>
          <a:p>
            <a:r>
              <a:rPr lang="en-GB" sz="2400" baseline="30000" dirty="0" smtClean="0"/>
              <a:t>&lt;head&gt;</a:t>
            </a:r>
          </a:p>
          <a:p>
            <a:r>
              <a:rPr lang="en-GB" sz="2400" baseline="30000" dirty="0" smtClean="0"/>
              <a:t>    </a:t>
            </a:r>
            <a:r>
              <a:rPr lang="en-US" sz="2400" baseline="30000" dirty="0" smtClean="0"/>
              <a:t>&lt;title&gt;Handling Error&lt;/title&gt;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Errors 3-4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14400"/>
            <a:ext cx="8153400" cy="581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function </a:t>
            </a:r>
            <a:r>
              <a:rPr lang="en-US" sz="2400" baseline="30000" dirty="0" err="1" smtClean="0"/>
              <a:t>getLocation</a:t>
            </a:r>
            <a:r>
              <a:rPr lang="en-US" sz="2400" baseline="30000" dirty="0" smtClean="0"/>
              <a:t>()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function </a:t>
            </a:r>
            <a:r>
              <a:rPr lang="en-US" sz="2400" baseline="30000" dirty="0" err="1" smtClean="0"/>
              <a:t>showPosition</a:t>
            </a:r>
            <a:r>
              <a:rPr lang="en-US" sz="2400" baseline="30000" dirty="0" smtClean="0"/>
              <a:t>(position)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alert(‘Latitude: ‘ + </a:t>
            </a:r>
            <a:r>
              <a:rPr lang="en-US" sz="2400" baseline="30000" dirty="0" err="1" smtClean="0"/>
              <a:t>position.coords.latitude</a:t>
            </a:r>
            <a:r>
              <a:rPr lang="en-US" sz="2400" baseline="30000" dirty="0" smtClean="0"/>
              <a:t> + ‘\n’ +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‘Longitude: ‘ + </a:t>
            </a:r>
            <a:r>
              <a:rPr lang="en-US" sz="2400" baseline="30000" dirty="0" err="1" smtClean="0"/>
              <a:t>position.coords.longitude</a:t>
            </a:r>
            <a:r>
              <a:rPr lang="en-US" sz="2400" baseline="30000" dirty="0" smtClean="0"/>
              <a:t>);   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function </a:t>
            </a:r>
            <a:r>
              <a:rPr lang="en-US" sz="2400" baseline="30000" dirty="0" err="1" smtClean="0"/>
              <a:t>errorHandler</a:t>
            </a:r>
            <a:r>
              <a:rPr lang="en-US" sz="2400" baseline="30000" dirty="0" smtClean="0"/>
              <a:t>(error)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switch (</a:t>
            </a:r>
            <a:r>
              <a:rPr lang="en-US" sz="2400" baseline="30000" dirty="0" err="1" smtClean="0"/>
              <a:t>error.code</a:t>
            </a:r>
            <a:r>
              <a:rPr lang="en-US" sz="2400" baseline="30000" dirty="0" smtClean="0"/>
              <a:t>)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case </a:t>
            </a:r>
            <a:r>
              <a:rPr lang="en-US" sz="2400" baseline="30000" dirty="0" err="1" smtClean="0"/>
              <a:t>error.PERMISSION_DENIED</a:t>
            </a:r>
            <a:r>
              <a:rPr lang="en-US" sz="2400" baseline="30000" dirty="0" smtClean="0"/>
              <a:t>: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alert (‘You have denied access to your position.’);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break;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case </a:t>
            </a:r>
            <a:r>
              <a:rPr lang="en-US" sz="2400" baseline="30000" dirty="0" err="1" smtClean="0"/>
              <a:t>error.POSITION_UNAVAILABLE</a:t>
            </a:r>
            <a:r>
              <a:rPr lang="en-US" sz="2400" baseline="30000" dirty="0" smtClean="0"/>
              <a:t>: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alert (‘There was a problem getting your position.’);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break;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case </a:t>
            </a:r>
            <a:r>
              <a:rPr lang="en-US" sz="2400" baseline="30000" dirty="0" err="1" smtClean="0"/>
              <a:t>error.TIMEOUT</a:t>
            </a:r>
            <a:r>
              <a:rPr lang="en-US" sz="2400" baseline="30000" dirty="0" smtClean="0"/>
              <a:t>: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alert (‘The application has timed out attempting to     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      get your position.’);       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break;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&lt;/script&gt; &lt;/head&gt;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Errors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14400"/>
            <a:ext cx="8153400" cy="103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&lt;input type=”button” value=”Display Location”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</a:t>
            </a:r>
            <a:r>
              <a:rPr lang="en-GB" sz="2400" baseline="30000" dirty="0" err="1" smtClean="0"/>
              <a:t>onClick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getLocation</a:t>
            </a:r>
            <a:r>
              <a:rPr lang="en-GB" sz="2400" baseline="30000" dirty="0" smtClean="0"/>
              <a:t>()”/&gt;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 &lt;/html&gt;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04800" y="1752600"/>
            <a:ext cx="8610600" cy="3352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if application fails to find the current location of the user, then the </a:t>
            </a:r>
            <a:r>
              <a:rPr lang="en-US" sz="2800" baseline="30000" dirty="0" err="1" smtClean="0">
                <a:cs typeface="Courier New" pitchFamily="49" charset="0"/>
              </a:rPr>
              <a:t>errorHandler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 is invoked.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function is passed as the second parameter in the </a:t>
            </a:r>
            <a:r>
              <a:rPr lang="en-US" sz="2800" baseline="30000" dirty="0" err="1" smtClean="0">
                <a:cs typeface="Courier New" pitchFamily="49" charset="0"/>
              </a:rPr>
              <a:t>getCurrentPostion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and is used to handle the errors occurred in the application.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obtains the </a:t>
            </a:r>
            <a:r>
              <a:rPr lang="en-US" sz="2800" baseline="30000" dirty="0" smtClean="0">
                <a:cs typeface="Courier New" pitchFamily="49" charset="0"/>
              </a:rPr>
              <a:t>error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which is of type </a:t>
            </a:r>
            <a:r>
              <a:rPr lang="en-US" sz="2800" baseline="30000" dirty="0" err="1" smtClean="0">
                <a:cs typeface="Courier New" pitchFamily="49" charset="0"/>
              </a:rPr>
              <a:t>PositionError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API and compares it with the error codes specified in the </a:t>
            </a:r>
            <a:r>
              <a:rPr lang="en-US" sz="2800" baseline="30000" dirty="0" smtClean="0">
                <a:cs typeface="Courier New" pitchFamily="49" charset="0"/>
              </a:rPr>
              <a:t>switch-case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Depending on the error occurred, the appropriate </a:t>
            </a:r>
            <a:r>
              <a:rPr lang="en-US" sz="2800" baseline="30000" dirty="0" smtClean="0">
                <a:cs typeface="Courier New" pitchFamily="49" charset="0"/>
              </a:rPr>
              <a:t>case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 is executed and an alert message is displayed to the user.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displaying error message for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application.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60960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reason for the error is that the Chrome browser blocks the URL whose file path starts with file:///.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19.5.tif"/>
          <p:cNvPicPr>
            <a:picLocks noChangeAspect="1"/>
          </p:cNvPicPr>
          <p:nvPr/>
        </p:nvPicPr>
        <p:blipFill>
          <a:blip r:embed="rId2"/>
          <a:srcRect r="3114" b="5556"/>
          <a:stretch>
            <a:fillRect/>
          </a:stretch>
        </p:blipFill>
        <p:spPr>
          <a:xfrm>
            <a:off x="2590800" y="4572000"/>
            <a:ext cx="3792071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914400"/>
            <a:ext cx="8839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</a:t>
            </a:r>
            <a:r>
              <a:rPr lang="en-US" sz="32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 and its use in HTML5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the Google Maps API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the drag-and-drop operations in HTML5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the concept of Application Cache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PositionOptions</a:t>
            </a:r>
            <a:r>
              <a:rPr lang="en-US" dirty="0" smtClean="0"/>
              <a:t> Object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106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err="1" smtClean="0">
                <a:cs typeface="Courier New" pitchFamily="49" charset="0"/>
              </a:rPr>
              <a:t>PositionOptions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is an optional third parameter passed to the </a:t>
            </a:r>
            <a:r>
              <a:rPr lang="en-US" sz="2800" baseline="30000" dirty="0" err="1" smtClean="0">
                <a:cs typeface="Courier New" pitchFamily="49" charset="0"/>
              </a:rPr>
              <a:t>getCurrentPosition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object defines properties that are optional and are used by an application while retrieving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information.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attributes of </a:t>
            </a:r>
            <a:r>
              <a:rPr lang="en-US" sz="2800" baseline="30000" dirty="0" err="1" smtClean="0">
                <a:cs typeface="Courier New" pitchFamily="49" charset="0"/>
              </a:rPr>
              <a:t>PositionOptions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2529840"/>
          <a:ext cx="8001000" cy="34137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514600"/>
                <a:gridCol w="54864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enableHighAccuracy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that the application wants to receive the most accurate results for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geolocation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The default value of the attribute is false.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maximumAge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Obtains the cached position object whose age is less than the specified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maximumAge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limit (in milliseconds). If age limit is set to 0, then the application must obtain a new position object.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timeout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the maximum time length (in milliseconds) for which the application can wait to obtain the position object.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PositionOptions</a:t>
            </a:r>
            <a:r>
              <a:rPr lang="en-US" dirty="0" smtClean="0"/>
              <a:t> Object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9144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to set the attributes of </a:t>
            </a:r>
            <a:r>
              <a:rPr lang="en-US" sz="2800" baseline="30000" dirty="0" err="1" smtClean="0">
                <a:cs typeface="Courier New" pitchFamily="49" charset="0"/>
              </a:rPr>
              <a:t>PositionOptions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54502"/>
            <a:ext cx="8153400" cy="436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</a:t>
            </a:r>
            <a:r>
              <a:rPr lang="en-GB" sz="2400" dirty="0" smtClean="0"/>
              <a:t>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options =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  </a:t>
            </a:r>
            <a:r>
              <a:rPr lang="en-GB" sz="2400" baseline="30000" dirty="0" err="1" smtClean="0"/>
              <a:t>enableHighAccuracy</a:t>
            </a:r>
            <a:r>
              <a:rPr lang="en-GB" sz="2400" baseline="30000" dirty="0" smtClean="0"/>
              <a:t>: true,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  </a:t>
            </a:r>
            <a:r>
              <a:rPr lang="en-GB" sz="2400" baseline="30000" dirty="0" err="1" smtClean="0"/>
              <a:t>maximumAge</a:t>
            </a:r>
            <a:r>
              <a:rPr lang="en-GB" sz="2400" baseline="30000" dirty="0" smtClean="0"/>
              <a:t>: 50000,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  timeout: 60000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};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function </a:t>
            </a:r>
            <a:r>
              <a:rPr lang="en-GB" sz="2400" baseline="30000" dirty="0" err="1" smtClean="0"/>
              <a:t>getLocation</a:t>
            </a:r>
            <a:r>
              <a:rPr lang="en-GB" sz="2400" baseline="30000" dirty="0" smtClean="0"/>
              <a:t>()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if (</a:t>
            </a:r>
            <a:r>
              <a:rPr lang="en-GB" sz="2400" baseline="30000" dirty="0" err="1" smtClean="0"/>
              <a:t>navigator.geolocation</a:t>
            </a:r>
            <a:r>
              <a:rPr lang="en-GB" sz="2400" baseline="30000" dirty="0" smtClean="0"/>
              <a:t>)  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</a:t>
            </a:r>
            <a:r>
              <a:rPr lang="en-GB" sz="2400" baseline="30000" dirty="0" err="1" smtClean="0"/>
              <a:t>navigator.geolocation.getCurrentPosition</a:t>
            </a:r>
            <a:r>
              <a:rPr lang="en-GB" sz="2400" baseline="30000" dirty="0" smtClean="0"/>
              <a:t>(</a:t>
            </a:r>
            <a:r>
              <a:rPr lang="en-GB" sz="2400" baseline="30000" dirty="0" err="1" smtClean="0"/>
              <a:t>showPosition</a:t>
            </a:r>
            <a:r>
              <a:rPr lang="en-GB" sz="2400" baseline="30000" dirty="0" smtClean="0"/>
              <a:t>,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</a:t>
            </a:r>
            <a:r>
              <a:rPr lang="en-GB" sz="2400" baseline="30000" dirty="0" err="1" smtClean="0"/>
              <a:t>errorHandler</a:t>
            </a:r>
            <a:r>
              <a:rPr lang="en-GB" sz="2400" baseline="30000" dirty="0" smtClean="0"/>
              <a:t>, options);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else{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alert (“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is not supported in this browser.”);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. . .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&lt;/script&gt;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PositionOptions</a:t>
            </a:r>
            <a:r>
              <a:rPr lang="en-US" dirty="0" smtClean="0"/>
              <a:t> Object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914400"/>
            <a:ext cx="8610600" cy="3276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an object named options is set with attributes.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attribute, </a:t>
            </a:r>
            <a:r>
              <a:rPr lang="en-US" sz="2800" baseline="30000" dirty="0" err="1" smtClean="0">
                <a:cs typeface="Courier New" pitchFamily="49" charset="0"/>
              </a:rPr>
              <a:t>maximumAge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enables the application to use a cached </a:t>
            </a:r>
            <a:r>
              <a:rPr lang="en-US" sz="2800" baseline="30000" dirty="0" smtClean="0">
                <a:cs typeface="Courier New" pitchFamily="49" charset="0"/>
              </a:rPr>
              <a:t>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which is not older than 50 seconds.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Also, the </a:t>
            </a:r>
            <a:r>
              <a:rPr lang="en-US" sz="2800" baseline="30000" dirty="0" smtClean="0">
                <a:cs typeface="Courier New" pitchFamily="49" charset="0"/>
              </a:rPr>
              <a:t>timeout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limit is set to 60 seconds for an application, before notifying an error.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passed as third parameter to the </a:t>
            </a:r>
            <a:r>
              <a:rPr lang="en-US" sz="2800" baseline="30000" dirty="0" err="1" smtClean="0">
                <a:cs typeface="Courier New" pitchFamily="49" charset="0"/>
              </a:rPr>
              <a:t>getCurrentPosition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1-6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458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81000" y="41910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572000"/>
            <a:ext cx="7837402" cy="578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&lt;script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=”http://maps.google.com/maps/api/js?sensor=false”&gt;</a:t>
            </a:r>
          </a:p>
          <a:p>
            <a:r>
              <a:rPr lang="en-US" sz="2400" baseline="30000" dirty="0" smtClean="0"/>
              <a:t>&lt;/script&gt;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505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syntax shows the configuration of Google Maps API in JavaScript.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5181600"/>
            <a:ext cx="81534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>
                <a:cs typeface="Courier New" pitchFamily="49" charset="0"/>
              </a:rPr>
              <a:t>src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URL of Google Maps API.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cs typeface="Courier New" pitchFamily="49" charset="0"/>
              </a:rPr>
              <a:t>sensor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Parameter sent with the URL. It indicates whether application uses any sensor such as GPS system.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9D638E-B48F-46EE-A4F3-ACFBEA04B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849D638E-B48F-46EE-A4F3-ACFBEA04B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7630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how to load and initialize the Google Maps API in the </a:t>
            </a:r>
            <a:r>
              <a:rPr lang="en-US" sz="2800" baseline="30000" dirty="0" smtClean="0">
                <a:cs typeface="Courier New" pitchFamily="49" charset="0"/>
              </a:rPr>
              <a:t>&lt;script&gt;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will execute after the page is loaded completely and will invoke a function in response to the </a:t>
            </a:r>
            <a:r>
              <a:rPr lang="en-US" sz="2800" baseline="30000" dirty="0" err="1" smtClean="0">
                <a:cs typeface="Courier New" pitchFamily="49" charset="0"/>
              </a:rPr>
              <a:t>onload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577167"/>
            <a:ext cx="8153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&lt;title&gt; Load and Initialize Google Maps &lt;/title&gt;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&lt;style&gt;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	  html { height: 100%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body { height: 100%; width: 100%; margin: 10%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#</a:t>
            </a:r>
            <a:r>
              <a:rPr lang="en-US" sz="2400" baseline="30000" dirty="0" err="1" smtClean="0"/>
              <a:t>map_canvas</a:t>
            </a:r>
            <a:r>
              <a:rPr lang="en-US" sz="2400" baseline="30000" dirty="0" smtClean="0"/>
              <a:t> { height: 50%; width: 50%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&lt;/style&gt;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&lt;script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=”http://maps.google.com/maps/api/js?sensor=false”&gt;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&lt;/script&gt;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3-6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976967"/>
            <a:ext cx="8153400" cy="575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function initialize()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{</a:t>
            </a:r>
            <a:r>
              <a:rPr lang="en-GB" sz="2400" baseline="30000" dirty="0" smtClean="0"/>
              <a:t>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// Loading Google Maps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num = new </a:t>
            </a:r>
            <a:r>
              <a:rPr lang="en-GB" sz="2400" baseline="30000" dirty="0" err="1" smtClean="0"/>
              <a:t>google.maps.LatLng</a:t>
            </a:r>
            <a:r>
              <a:rPr lang="en-GB" sz="2400" baseline="30000" dirty="0" smtClean="0"/>
              <a:t>(51.528663,-0.173171);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myOptions</a:t>
            </a:r>
            <a:r>
              <a:rPr lang="en-GB" sz="2400" baseline="30000" dirty="0" smtClean="0"/>
              <a:t> =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zoom: 16,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</a:t>
            </a:r>
            <a:r>
              <a:rPr lang="en-GB" sz="2400" baseline="30000" dirty="0" err="1" smtClean="0"/>
              <a:t>center</a:t>
            </a:r>
            <a:r>
              <a:rPr lang="en-GB" sz="2400" baseline="30000" dirty="0" smtClean="0"/>
              <a:t>: num,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	         </a:t>
            </a:r>
            <a:r>
              <a:rPr lang="en-GB" sz="2400" baseline="30000" dirty="0" err="1" smtClean="0"/>
              <a:t>mapTypeId</a:t>
            </a:r>
            <a:r>
              <a:rPr lang="en-GB" sz="2400" baseline="30000" dirty="0" smtClean="0"/>
              <a:t>: </a:t>
            </a:r>
            <a:r>
              <a:rPr lang="en-GB" sz="2400" baseline="30000" dirty="0" err="1" smtClean="0"/>
              <a:t>google.maps.MapTypeId.HYBRID</a:t>
            </a: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};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mymap</a:t>
            </a:r>
            <a:r>
              <a:rPr lang="en-GB" sz="2400" baseline="30000" dirty="0" smtClean="0"/>
              <a:t> = new </a:t>
            </a:r>
            <a:r>
              <a:rPr lang="en-GB" sz="2400" baseline="30000" dirty="0" err="1" smtClean="0"/>
              <a:t>google.maps.Map</a:t>
            </a:r>
            <a:r>
              <a:rPr lang="en-GB" sz="2400" baseline="30000" dirty="0" smtClean="0"/>
              <a:t>(</a:t>
            </a:r>
            <a:r>
              <a:rPr lang="en-GB" sz="2400" baseline="30000" dirty="0" err="1" smtClean="0"/>
              <a:t>document.getElementById</a:t>
            </a:r>
            <a:r>
              <a:rPr lang="en-GB" sz="2400" baseline="30000" dirty="0" smtClean="0"/>
              <a:t>(“ 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</a:t>
            </a:r>
            <a:r>
              <a:rPr lang="en-GB" sz="2400" baseline="30000" dirty="0" err="1" smtClean="0"/>
              <a:t>map_canvas</a:t>
            </a:r>
            <a:r>
              <a:rPr lang="en-GB" sz="2400" baseline="30000" dirty="0" smtClean="0"/>
              <a:t>”), </a:t>
            </a:r>
            <a:r>
              <a:rPr lang="en-GB" sz="2400" baseline="30000" dirty="0" err="1" smtClean="0"/>
              <a:t>myOptions</a:t>
            </a:r>
            <a:r>
              <a:rPr lang="en-GB" sz="2400" baseline="30000" dirty="0" smtClean="0"/>
              <a:t>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marker = new </a:t>
            </a:r>
            <a:r>
              <a:rPr lang="en-GB" sz="2400" baseline="30000" dirty="0" err="1" smtClean="0"/>
              <a:t>google.maps.Marker</a:t>
            </a:r>
            <a:r>
              <a:rPr lang="en-GB" sz="2400" baseline="30000" dirty="0" smtClean="0"/>
              <a:t>({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position: num,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map: </a:t>
            </a:r>
            <a:r>
              <a:rPr lang="en-GB" sz="2400" baseline="30000" dirty="0" err="1" smtClean="0"/>
              <a:t>mymap</a:t>
            </a:r>
            <a:r>
              <a:rPr lang="en-GB" sz="2400" baseline="30000" dirty="0" smtClean="0"/>
              <a:t>,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         title:”Lord’s Cricket Ground, London!”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});	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&lt;/script&gt;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&lt;body </a:t>
            </a:r>
            <a:r>
              <a:rPr lang="en-GB" sz="2400" baseline="30000" dirty="0" err="1" smtClean="0"/>
              <a:t>onload</a:t>
            </a:r>
            <a:r>
              <a:rPr lang="en-GB" sz="2400" baseline="30000" dirty="0" smtClean="0"/>
              <a:t>=”initialize()”&gt;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&lt;div id=”</a:t>
            </a:r>
            <a:r>
              <a:rPr lang="en-GB" sz="2400" baseline="30000" dirty="0" err="1" smtClean="0"/>
              <a:t>map_canvas</a:t>
            </a:r>
            <a:r>
              <a:rPr lang="en-GB" sz="2400" baseline="30000" dirty="0" smtClean="0"/>
              <a:t>”&gt;&lt;/div&gt;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&lt;/body&gt;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8763000" cy="548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URL ‘</a:t>
            </a:r>
            <a:r>
              <a:rPr lang="en-GB" sz="2800" baseline="30000" dirty="0" smtClean="0">
                <a:cs typeface="Courier New" pitchFamily="49" charset="0"/>
              </a:rPr>
              <a:t>http://maps.google.com/maps/api/js ? sensor=false</a:t>
            </a:r>
            <a:r>
              <a:rPr lang="en-GB" sz="2800" baseline="30000" dirty="0" smtClean="0">
                <a:latin typeface="Calibri" pitchFamily="34" charset="0"/>
                <a:cs typeface="Calibri" pitchFamily="34" charset="0"/>
              </a:rPr>
              <a:t>’ defines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all symbols and definitions to be loaded for Google Maps API.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the function </a:t>
            </a:r>
            <a:r>
              <a:rPr lang="en-US" sz="2800" baseline="30000" dirty="0" smtClean="0">
                <a:cs typeface="Courier New" pitchFamily="49" charset="0"/>
              </a:rPr>
              <a:t>initialize()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invoked after the page is loaded completely.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Calibri" pitchFamily="34" charset="0"/>
              <a:buChar char="•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function creates the object of type </a:t>
            </a:r>
            <a:r>
              <a:rPr lang="en-US" sz="2800" baseline="30000" dirty="0" smtClean="0">
                <a:cs typeface="Courier New" pitchFamily="49" charset="0"/>
              </a:rPr>
              <a:t>Map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initializes it with the map initialization variables.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function, </a:t>
            </a:r>
            <a:r>
              <a:rPr lang="en-US" sz="2800" baseline="30000" dirty="0" err="1" smtClean="0">
                <a:cs typeface="Courier New" pitchFamily="49" charset="0"/>
              </a:rPr>
              <a:t>var</a:t>
            </a:r>
            <a:r>
              <a:rPr lang="en-US" sz="2800" baseline="30000" dirty="0" smtClean="0">
                <a:cs typeface="Courier New" pitchFamily="49" charset="0"/>
              </a:rPr>
              <a:t> </a:t>
            </a:r>
            <a:r>
              <a:rPr lang="en-US" sz="2800" baseline="30000" dirty="0" err="1" smtClean="0">
                <a:cs typeface="Courier New" pitchFamily="49" charset="0"/>
              </a:rPr>
              <a:t>myOptions</a:t>
            </a:r>
            <a:r>
              <a:rPr lang="en-US" sz="2800" baseline="30000" dirty="0" smtClean="0">
                <a:cs typeface="Courier New" pitchFamily="49" charset="0"/>
              </a:rPr>
              <a:t> = {}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is an object of type options that contains properties, such as </a:t>
            </a:r>
            <a:r>
              <a:rPr lang="en-US" sz="2800" baseline="30000" dirty="0" smtClean="0">
                <a:cs typeface="Courier New" pitchFamily="49" charset="0"/>
              </a:rPr>
              <a:t>zoom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smtClean="0">
                <a:cs typeface="Courier New" pitchFamily="49" charset="0"/>
              </a:rPr>
              <a:t>center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aseline="30000" dirty="0" err="1" smtClean="0">
                <a:cs typeface="Courier New" pitchFamily="49" charset="0"/>
              </a:rPr>
              <a:t>mapTypeId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properties are used to initialize the map.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the statement </a:t>
            </a:r>
            <a:r>
              <a:rPr lang="en-US" sz="2800" baseline="30000" dirty="0" smtClean="0">
                <a:cs typeface="Courier New" pitchFamily="49" charset="0"/>
              </a:rPr>
              <a:t>new </a:t>
            </a:r>
            <a:r>
              <a:rPr lang="en-US" sz="2800" baseline="30000" dirty="0" err="1" smtClean="0">
                <a:cs typeface="Courier New" pitchFamily="49" charset="0"/>
              </a:rPr>
              <a:t>google.maps.Map</a:t>
            </a:r>
            <a:r>
              <a:rPr lang="en-US" sz="2800" baseline="30000" dirty="0" smtClean="0">
                <a:cs typeface="Courier New" pitchFamily="49" charset="0"/>
              </a:rPr>
              <a:t> (</a:t>
            </a:r>
            <a:r>
              <a:rPr lang="en-US" sz="2800" baseline="30000" dirty="0" err="1" smtClean="0">
                <a:cs typeface="Courier New" pitchFamily="49" charset="0"/>
              </a:rPr>
              <a:t>document.getElementById</a:t>
            </a:r>
            <a:r>
              <a:rPr lang="en-US" sz="2800" baseline="30000" dirty="0" smtClean="0">
                <a:cs typeface="Courier New" pitchFamily="49" charset="0"/>
              </a:rPr>
              <a:t> (“</a:t>
            </a:r>
            <a:r>
              <a:rPr lang="en-US" sz="2800" baseline="30000" dirty="0" err="1" smtClean="0">
                <a:cs typeface="Courier New" pitchFamily="49" charset="0"/>
              </a:rPr>
              <a:t>map_canvas</a:t>
            </a:r>
            <a:r>
              <a:rPr lang="en-US" sz="2800" baseline="30000" dirty="0" smtClean="0">
                <a:cs typeface="Courier New" pitchFamily="49" charset="0"/>
              </a:rPr>
              <a:t>”), </a:t>
            </a:r>
            <a:r>
              <a:rPr lang="en-US" sz="2800" baseline="30000" dirty="0" err="1" smtClean="0">
                <a:cs typeface="Courier New" pitchFamily="49" charset="0"/>
              </a:rPr>
              <a:t>myOptions</a:t>
            </a:r>
            <a:r>
              <a:rPr lang="en-US" sz="2800" baseline="30000" dirty="0" smtClean="0">
                <a:cs typeface="Courier New" pitchFamily="49" charset="0"/>
              </a:rPr>
              <a:t>);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creates an instance of Map object.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object is displayed in a container on the Web page specified with the </a:t>
            </a:r>
            <a:r>
              <a:rPr lang="en-US" sz="2800" baseline="30000" dirty="0" smtClean="0">
                <a:cs typeface="Courier New" pitchFamily="49" charset="0"/>
              </a:rPr>
              <a:t>&lt;div&gt;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Finally, to display an icon on the identified location on the Google maps, the </a:t>
            </a:r>
            <a:r>
              <a:rPr lang="en-US" sz="2800" baseline="30000" dirty="0" smtClean="0">
                <a:cs typeface="Courier New" pitchFamily="49" charset="0"/>
              </a:rPr>
              <a:t>Marker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is created.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Marker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object’s constructor sets the value for the properties, such as </a:t>
            </a:r>
            <a:r>
              <a:rPr lang="en-US" sz="2800" baseline="30000" dirty="0" smtClean="0">
                <a:cs typeface="Courier New" pitchFamily="49" charset="0"/>
              </a:rPr>
              <a:t>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smtClean="0">
                <a:cs typeface="Courier New" pitchFamily="49" charset="0"/>
              </a:rPr>
              <a:t>map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aseline="30000" dirty="0" smtClean="0">
                <a:cs typeface="Courier New" pitchFamily="49" charset="0"/>
              </a:rPr>
              <a:t>title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position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specified with the location of the marker on the map.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map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specified with the Map object to attach the marker with the map.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title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sets the title to be displayed as a tooltip on the map.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5-6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7630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some of the </a:t>
            </a:r>
            <a:r>
              <a:rPr lang="en-US" sz="2800" baseline="30000" dirty="0" err="1" smtClean="0">
                <a:cs typeface="Courier New" pitchFamily="49" charset="0"/>
              </a:rPr>
              <a:t>myOptions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1706880"/>
          <a:ext cx="8001000" cy="31699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447800"/>
                <a:gridCol w="65532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zoom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the initial resolution at which map is displayed. A lower zoom value 0 represents a full map of the Earth. Similarly, a higher zoom value displays a map with high resolution.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center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Centers the map on a specific point by creating an object of type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LatLng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which holds the location coordinates.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mapTypeId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an initial map type. The map types supported are: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ROADMAP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normal,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SATELLITE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photographic tiles,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HYBRID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roads and city names, and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TERRAIN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water features.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API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87630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 object on the Web page that is centered on Lord’s Cricket Ground in London.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676444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User’s Location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7630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is used by the Google Maps API to display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information in the applications.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code that displays current location of a user on the map using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286000"/>
            <a:ext cx="8153400" cy="407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&lt;html </a:t>
            </a:r>
            <a:r>
              <a:rPr lang="en-GB" sz="2400" baseline="30000" dirty="0" err="1" smtClean="0"/>
              <a:t>lang</a:t>
            </a:r>
            <a:r>
              <a:rPr lang="en-GB" sz="2400" baseline="30000" dirty="0" smtClean="0"/>
              <a:t>=”en”&gt;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&lt;style&gt;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html, body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width: 100%;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height: 100%;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padding: 10%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#</a:t>
            </a:r>
            <a:r>
              <a:rPr lang="en-GB" sz="2400" baseline="30000" dirty="0" err="1" smtClean="0"/>
              <a:t>map_canvas</a:t>
            </a:r>
            <a:r>
              <a:rPr lang="en-GB" sz="2400" baseline="30000" dirty="0" smtClean="0"/>
              <a:t>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height: 50%;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width: 50%;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&lt;script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=”http://maps.google.com/maps/api/js?sensor=false”&gt;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286000"/>
            <a:ext cx="8153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&lt;script&gt;</a:t>
            </a:r>
          </a:p>
          <a:p>
            <a:r>
              <a:rPr lang="en-US" sz="2400" baseline="30000" dirty="0" smtClean="0"/>
              <a:t>    // Check support for 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in the browser</a:t>
            </a:r>
          </a:p>
          <a:p>
            <a:r>
              <a:rPr lang="en-US" sz="2400" baseline="30000" dirty="0" smtClean="0"/>
              <a:t>     if (</a:t>
            </a:r>
            <a:r>
              <a:rPr lang="en-US" sz="2400" baseline="30000" dirty="0" err="1" smtClean="0"/>
              <a:t>navigator.geolocation</a:t>
            </a:r>
            <a:r>
              <a:rPr lang="en-US" sz="2400" baseline="30000" dirty="0" smtClean="0"/>
              <a:t>) {</a:t>
            </a:r>
          </a:p>
          <a:p>
            <a:r>
              <a:rPr lang="en-US" sz="2400" baseline="30000" dirty="0" smtClean="0"/>
              <a:t>      // Locate position and invoke function</a:t>
            </a:r>
          </a:p>
          <a:p>
            <a:r>
              <a:rPr lang="en-US" sz="2400" baseline="30000" dirty="0" smtClean="0"/>
              <a:t>       </a:t>
            </a:r>
            <a:r>
              <a:rPr lang="en-US" sz="2400" baseline="30000" dirty="0" err="1" smtClean="0"/>
              <a:t>navigator.geolocation.getCurrentPosition</a:t>
            </a:r>
            <a:r>
              <a:rPr lang="en-US" sz="2400" baseline="30000" dirty="0" smtClean="0"/>
              <a:t>(</a:t>
            </a:r>
            <a:r>
              <a:rPr lang="en-US" sz="2400" baseline="30000" dirty="0" err="1" smtClean="0"/>
              <a:t>displayPosition</a:t>
            </a:r>
            <a:r>
              <a:rPr lang="en-US" sz="2400" baseline="30000" dirty="0" smtClean="0"/>
              <a:t>, </a:t>
            </a:r>
          </a:p>
          <a:p>
            <a:r>
              <a:rPr lang="en-US" sz="2400" baseline="30000" dirty="0" smtClean="0"/>
              <a:t>       </a:t>
            </a:r>
            <a:r>
              <a:rPr lang="en-US" sz="2400" baseline="30000" dirty="0" err="1" smtClean="0"/>
              <a:t>errorFunction</a:t>
            </a:r>
            <a:r>
              <a:rPr lang="en-US" sz="2400" baseline="30000" dirty="0" smtClean="0"/>
              <a:t>);</a:t>
            </a:r>
          </a:p>
          <a:p>
            <a:r>
              <a:rPr lang="en-US" sz="2400" baseline="30000" dirty="0" smtClean="0"/>
              <a:t>    } </a:t>
            </a:r>
          </a:p>
          <a:p>
            <a:r>
              <a:rPr lang="en-US" sz="2400" baseline="30000" dirty="0" smtClean="0"/>
              <a:t>    else {</a:t>
            </a:r>
          </a:p>
          <a:p>
            <a:r>
              <a:rPr lang="en-US" sz="2400" baseline="30000" dirty="0" smtClean="0"/>
              <a:t>       alert(‘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is not enabled in your browser’);</a:t>
            </a:r>
          </a:p>
          <a:p>
            <a:r>
              <a:rPr lang="en-US" sz="2400" baseline="30000" dirty="0" smtClean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1-2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4582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2819400"/>
            <a:ext cx="8534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representation of latitude and longitude with respect to a location on the globe.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9.1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429000"/>
            <a:ext cx="4267200" cy="317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User’s Location 2-3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90600"/>
            <a:ext cx="8153400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// Success function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function </a:t>
            </a:r>
            <a:r>
              <a:rPr lang="en-GB" sz="2400" baseline="30000" dirty="0" err="1" smtClean="0"/>
              <a:t>displayPosition</a:t>
            </a:r>
            <a:r>
              <a:rPr lang="en-GB" sz="2400" baseline="30000" dirty="0" smtClean="0"/>
              <a:t>(position)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my_lat</a:t>
            </a:r>
            <a:r>
              <a:rPr lang="en-GB" sz="2400" baseline="30000" dirty="0" smtClean="0"/>
              <a:t> = </a:t>
            </a:r>
            <a:r>
              <a:rPr lang="en-GB" sz="2400" baseline="30000" dirty="0" err="1" smtClean="0"/>
              <a:t>position.coords.latitude</a:t>
            </a:r>
            <a:r>
              <a:rPr lang="en-GB" sz="24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my_lng</a:t>
            </a:r>
            <a:r>
              <a:rPr lang="en-GB" sz="2400" baseline="30000" dirty="0" smtClean="0"/>
              <a:t> = </a:t>
            </a:r>
            <a:r>
              <a:rPr lang="en-GB" sz="2400" baseline="30000" dirty="0" err="1" smtClean="0"/>
              <a:t>position.coords.longitude</a:t>
            </a:r>
            <a:r>
              <a:rPr lang="en-GB" sz="24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div_info</a:t>
            </a:r>
            <a:r>
              <a:rPr lang="en-GB" sz="2400" baseline="30000" dirty="0" smtClean="0"/>
              <a:t> = </a:t>
            </a:r>
            <a:r>
              <a:rPr lang="en-GB" sz="2400" baseline="30000" dirty="0" err="1" smtClean="0"/>
              <a:t>document.getElementById</a:t>
            </a:r>
            <a:r>
              <a:rPr lang="en-GB" sz="2400" baseline="30000" dirty="0" smtClean="0"/>
              <a:t>(‘</a:t>
            </a:r>
            <a:r>
              <a:rPr lang="en-GB" sz="2400" baseline="30000" dirty="0" err="1" smtClean="0"/>
              <a:t>user_location</a:t>
            </a:r>
            <a:r>
              <a:rPr lang="en-GB" sz="2400" baseline="30000" dirty="0" smtClean="0"/>
              <a:t>’);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</a:t>
            </a:r>
            <a:r>
              <a:rPr lang="en-US" sz="2400" baseline="30000" dirty="0" err="1" smtClean="0"/>
              <a:t>div_info.innerHTML</a:t>
            </a:r>
            <a:r>
              <a:rPr lang="en-US" sz="2400" baseline="30000" dirty="0" smtClean="0"/>
              <a:t> = ‘&lt;h1&gt; Latitude is :’ + </a:t>
            </a:r>
            <a:r>
              <a:rPr lang="en-US" sz="2400" baseline="30000" dirty="0" err="1" smtClean="0"/>
              <a:t>my_lat</a:t>
            </a:r>
            <a:r>
              <a:rPr lang="en-US" sz="2400" baseline="30000" dirty="0" smtClean="0"/>
              <a:t> + ‘ and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Longitude is </a:t>
            </a:r>
            <a:r>
              <a:rPr lang="en-GB" sz="2400" baseline="30000" dirty="0" smtClean="0"/>
              <a:t> + </a:t>
            </a:r>
            <a:r>
              <a:rPr lang="en-GB" sz="2400" baseline="30000" dirty="0" err="1" smtClean="0"/>
              <a:t>my_lng</a:t>
            </a:r>
            <a:r>
              <a:rPr lang="en-GB" sz="2400" baseline="30000" dirty="0" smtClean="0"/>
              <a:t> + ‘&lt;/h1&gt;’;</a:t>
            </a:r>
          </a:p>
          <a:p>
            <a:pPr>
              <a:lnSpc>
                <a:spcPts val="1000"/>
              </a:lnSpc>
            </a:pP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// Load Google Maps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</a:t>
            </a:r>
            <a:r>
              <a:rPr lang="en-US" sz="2400" baseline="30000" dirty="0" err="1" smtClean="0"/>
              <a:t>var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latlng</a:t>
            </a:r>
            <a:r>
              <a:rPr lang="en-US" sz="2400" baseline="30000" dirty="0" smtClean="0"/>
              <a:t> = new </a:t>
            </a:r>
            <a:r>
              <a:rPr lang="en-US" sz="2400" baseline="30000" dirty="0" err="1" smtClean="0"/>
              <a:t>google.maps.LatLng</a:t>
            </a:r>
            <a:r>
              <a:rPr lang="en-US" sz="2400" baseline="30000" dirty="0" smtClean="0"/>
              <a:t>(</a:t>
            </a:r>
            <a:r>
              <a:rPr lang="en-US" sz="2400" baseline="30000" dirty="0" err="1" smtClean="0"/>
              <a:t>my_lat</a:t>
            </a:r>
            <a:r>
              <a:rPr lang="en-US" sz="2400" baseline="30000" dirty="0" smtClean="0"/>
              <a:t>, </a:t>
            </a:r>
            <a:r>
              <a:rPr lang="en-US" sz="2400" baseline="30000" dirty="0" err="1" smtClean="0"/>
              <a:t>my_lng</a:t>
            </a:r>
            <a:r>
              <a:rPr lang="en-US" sz="2400" baseline="30000" dirty="0" smtClean="0"/>
              <a:t>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</a:t>
            </a:r>
            <a:r>
              <a:rPr lang="en-GB" sz="2400" baseline="30000" dirty="0" err="1" smtClean="0"/>
              <a:t>var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myOptions</a:t>
            </a:r>
            <a:r>
              <a:rPr lang="en-GB" sz="2400" baseline="30000" dirty="0" smtClean="0"/>
              <a:t> =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zoom: 2, //the initial resolution is set at which map is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    //displayed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center: </a:t>
            </a:r>
            <a:r>
              <a:rPr lang="en-US" sz="2400" baseline="30000" dirty="0" err="1" smtClean="0"/>
              <a:t>latlng</a:t>
            </a:r>
            <a:r>
              <a:rPr lang="en-US" sz="2400" baseline="30000" dirty="0" smtClean="0"/>
              <a:t>,  //centers the map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</a:t>
            </a:r>
            <a:r>
              <a:rPr lang="en-GB" sz="2400" baseline="30000" dirty="0" err="1" smtClean="0"/>
              <a:t>mapTypeId</a:t>
            </a:r>
            <a:r>
              <a:rPr lang="en-GB" sz="2400" baseline="30000" dirty="0" smtClean="0"/>
              <a:t>: </a:t>
            </a:r>
            <a:r>
              <a:rPr lang="en-GB" sz="2400" baseline="30000" dirty="0" err="1" smtClean="0"/>
              <a:t>google.maps.MapTypeId.ROADMAP</a:t>
            </a:r>
            <a:r>
              <a:rPr lang="en-GB" sz="2400" baseline="30000" dirty="0" smtClean="0"/>
              <a:t> //sets the map type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};</a:t>
            </a:r>
            <a:endParaRPr lang="en-US" sz="2400" baseline="30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62000" y="990600"/>
            <a:ext cx="8153400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// Creates the Map object  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</a:t>
            </a:r>
            <a:r>
              <a:rPr lang="en-US" sz="2400" baseline="30000" dirty="0" err="1" smtClean="0"/>
              <a:t>var</a:t>
            </a:r>
            <a:r>
              <a:rPr lang="en-US" sz="2400" baseline="30000" dirty="0" smtClean="0"/>
              <a:t> map = new </a:t>
            </a:r>
            <a:r>
              <a:rPr lang="en-US" sz="2400" baseline="30000" dirty="0" err="1" smtClean="0"/>
              <a:t>google.maps.Map</a:t>
            </a:r>
            <a:r>
              <a:rPr lang="en-US" sz="2400" baseline="30000" dirty="0" smtClean="0"/>
              <a:t>(</a:t>
            </a:r>
            <a:r>
              <a:rPr lang="en-US" sz="2400" baseline="30000" dirty="0" err="1" smtClean="0"/>
              <a:t>document.getElementById</a:t>
            </a:r>
            <a:r>
              <a:rPr lang="en-US" sz="2400" baseline="30000" dirty="0" smtClean="0"/>
              <a:t>(“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   </a:t>
            </a:r>
            <a:r>
              <a:rPr lang="en-US" sz="2400" baseline="30000" dirty="0" err="1" smtClean="0"/>
              <a:t>map_canvas</a:t>
            </a:r>
            <a:r>
              <a:rPr lang="en-US" sz="2400" baseline="30000" dirty="0" smtClean="0"/>
              <a:t>”), </a:t>
            </a:r>
            <a:r>
              <a:rPr lang="en-US" sz="2400" baseline="30000" dirty="0" err="1" smtClean="0"/>
              <a:t>myOptions</a:t>
            </a:r>
            <a:r>
              <a:rPr lang="en-US" sz="2400" baseline="30000" dirty="0" smtClean="0"/>
              <a:t>);</a:t>
            </a:r>
          </a:p>
          <a:p>
            <a:pPr>
              <a:lnSpc>
                <a:spcPts val="1000"/>
              </a:lnSpc>
            </a:pPr>
            <a:endParaRPr lang="en-US" sz="2400" baseline="30000" dirty="0" smtClean="0"/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// Displays icon on the located position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</a:t>
            </a:r>
            <a:r>
              <a:rPr lang="en-US" sz="2400" baseline="30000" dirty="0" err="1" smtClean="0"/>
              <a:t>var</a:t>
            </a:r>
            <a:r>
              <a:rPr lang="en-US" sz="2400" baseline="30000" dirty="0" smtClean="0"/>
              <a:t> marker = new </a:t>
            </a:r>
            <a:r>
              <a:rPr lang="en-US" sz="2400" baseline="30000" dirty="0" err="1" smtClean="0"/>
              <a:t>google.maps.Marker</a:t>
            </a:r>
            <a:r>
              <a:rPr lang="en-US" sz="2400" baseline="30000" dirty="0" smtClean="0"/>
              <a:t>({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    position: </a:t>
            </a:r>
            <a:r>
              <a:rPr lang="en-US" sz="2400" baseline="30000" dirty="0" err="1" smtClean="0"/>
              <a:t>latlng</a:t>
            </a:r>
            <a:r>
              <a:rPr lang="en-US" sz="2400" baseline="30000" dirty="0" smtClean="0"/>
              <a:t>, </a:t>
            </a:r>
          </a:p>
          <a:p>
            <a:pPr>
              <a:lnSpc>
                <a:spcPts val="1000"/>
              </a:lnSpc>
            </a:pPr>
            <a:endParaRPr lang="en-US" sz="2400" baseline="30000" dirty="0" smtClean="0"/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    map: map,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  title:”User location”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 });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}</a:t>
            </a:r>
          </a:p>
          <a:p>
            <a:pPr>
              <a:lnSpc>
                <a:spcPts val="1000"/>
              </a:lnSpc>
            </a:pPr>
            <a:endParaRPr lang="en-US" sz="2400" baseline="30000" dirty="0" smtClean="0"/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// Error callback function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function </a:t>
            </a:r>
            <a:r>
              <a:rPr lang="en-US" sz="2400" baseline="30000" dirty="0" err="1" smtClean="0"/>
              <a:t>errorFunction</a:t>
            </a:r>
            <a:r>
              <a:rPr lang="en-US" sz="2400" baseline="30000" dirty="0" smtClean="0"/>
              <a:t>(pos)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alert(‘Error!’);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&lt;/script&gt; 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&lt;div id=”</a:t>
            </a:r>
            <a:r>
              <a:rPr lang="en-GB" sz="2400" baseline="30000" dirty="0" err="1" smtClean="0"/>
              <a:t>map_canvas</a:t>
            </a:r>
            <a:r>
              <a:rPr lang="en-GB" sz="2400" baseline="30000" dirty="0" smtClean="0"/>
              <a:t>”&gt;&lt;/div&gt;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&lt;div id=”</a:t>
            </a:r>
            <a:r>
              <a:rPr lang="en-GB" sz="2400" baseline="30000" dirty="0" err="1" smtClean="0"/>
              <a:t>user_location</a:t>
            </a:r>
            <a:r>
              <a:rPr lang="en-GB" sz="2400" baseline="30000" dirty="0" smtClean="0"/>
              <a:t>”&gt;&lt;/div&gt;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&lt;/body&gt; &lt;/html&gt;</a:t>
            </a:r>
            <a:endParaRPr lang="en-US" sz="24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User’s Location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763000" cy="2895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uses the </a:t>
            </a:r>
            <a:r>
              <a:rPr lang="en-US" sz="2800" baseline="30000" dirty="0" err="1" smtClean="0">
                <a:cs typeface="Courier New" pitchFamily="49" charset="0"/>
              </a:rPr>
              <a:t>getCurrentPosition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and retrieves the current position of the user.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it passes the information to </a:t>
            </a:r>
            <a:r>
              <a:rPr lang="en-US" sz="2800" baseline="30000" dirty="0" err="1" smtClean="0">
                <a:cs typeface="Courier New" pitchFamily="49" charset="0"/>
              </a:rPr>
              <a:t>displayPosition</a:t>
            </a:r>
            <a:r>
              <a:rPr lang="en-US" sz="2800" baseline="30000" dirty="0" smtClean="0">
                <a:cs typeface="Courier New" pitchFamily="49" charset="0"/>
              </a:rPr>
              <a:t>(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) function, which retrieves the coordinates, latitude and longitude.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retrieved coordinates are set into the properties of the </a:t>
            </a:r>
            <a:r>
              <a:rPr lang="en-US" sz="2800" baseline="30000" dirty="0" smtClean="0">
                <a:cs typeface="Courier New" pitchFamily="49" charset="0"/>
              </a:rPr>
              <a:t>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named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myOptions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initialize the </a:t>
            </a:r>
            <a:r>
              <a:rPr lang="en-US" sz="2800" baseline="30000" dirty="0" smtClean="0">
                <a:cs typeface="Courier New" pitchFamily="49" charset="0"/>
              </a:rPr>
              <a:t>Map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Finally, the </a:t>
            </a:r>
            <a:r>
              <a:rPr lang="en-US" sz="2800" baseline="30000" dirty="0" smtClean="0">
                <a:cs typeface="Courier New" pitchFamily="49" charset="0"/>
              </a:rPr>
              <a:t>Map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is displayed along with the current position information in the </a:t>
            </a:r>
            <a:r>
              <a:rPr lang="en-US" sz="2800" baseline="30000" dirty="0" smtClean="0">
                <a:cs typeface="Courier New" pitchFamily="49" charset="0"/>
              </a:rPr>
              <a:t>&lt;div&gt;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displaying the current location of the user on the Google Maps.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3657600"/>
            <a:ext cx="5317657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and Drop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90600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6D5F93-001C-4408-896F-284E44EA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FA6D5F93-001C-4408-896F-284E44EA4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Operation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steps required to make any element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draggable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on a Web page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1012" y="1219200"/>
            <a:ext cx="8235788" cy="609600"/>
            <a:chOff x="-158588" y="-500031"/>
            <a:chExt cx="8235788" cy="728115"/>
          </a:xfrm>
        </p:grpSpPr>
        <p:sp>
          <p:nvSpPr>
            <p:cNvPr id="13" name="Rounded Rectangle 12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-158588" y="-218180"/>
              <a:ext cx="8004094" cy="4462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Set the </a:t>
              </a:r>
              <a:r>
                <a:rPr lang="en-US" sz="2400" baseline="300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draggable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attribute of an element to be dragged.</a:t>
              </a:r>
            </a:p>
            <a:p>
              <a:pPr marL="731520" indent="-457200">
                <a:lnSpc>
                  <a:spcPct val="100000"/>
                </a:lnSpc>
                <a:spcBef>
                  <a:spcPts val="0"/>
                </a:spcBef>
              </a:pPr>
              <a:endParaRPr lang="en-US" sz="2400" baseline="30000" dirty="0" smtClean="0">
                <a:solidFill>
                  <a:schemeClr val="tx1"/>
                </a:solidFill>
              </a:endParaRP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" y="1828800"/>
            <a:ext cx="8235788" cy="762000"/>
            <a:chOff x="-158588" y="-500031"/>
            <a:chExt cx="8235788" cy="910595"/>
          </a:xfrm>
        </p:grpSpPr>
        <p:sp>
          <p:nvSpPr>
            <p:cNvPr id="11" name="Rounded Rectangle 1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-158588" y="-196499"/>
              <a:ext cx="8004094" cy="607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Set an </a:t>
              </a:r>
              <a:r>
                <a:rPr lang="en-US" sz="2400" baseline="300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ondragstart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event on the element which stores the data being dragged.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7200" y="2438400"/>
            <a:ext cx="8235788" cy="685800"/>
            <a:chOff x="-158588" y="-500031"/>
            <a:chExt cx="8235788" cy="807119"/>
          </a:xfrm>
        </p:grpSpPr>
        <p:sp>
          <p:nvSpPr>
            <p:cNvPr id="9" name="Rounded Rectangle 8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-158588" y="-222449"/>
              <a:ext cx="8004094" cy="5295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3. Store the data into the </a:t>
              </a:r>
              <a:r>
                <a:rPr lang="en-US" sz="2400" baseline="300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DataTransfer</a:t>
              </a:r>
              <a:r>
                <a:rPr lang="en-US" sz="2400" baseline="30000" dirty="0" smtClean="0">
                  <a:solidFill>
                    <a:schemeClr val="tx1"/>
                  </a:solidFill>
                </a:rPr>
                <a:t> object. 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28600" y="3124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shows how to set the </a:t>
            </a:r>
            <a:r>
              <a:rPr lang="en-US" sz="2800" baseline="30000" dirty="0" err="1" smtClean="0">
                <a:cs typeface="Courier New" pitchFamily="49" charset="0"/>
              </a:rPr>
              <a:t>draggable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 of an image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3705523"/>
            <a:ext cx="8153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&lt;html&gt;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&lt;title&gt;Drag and Drop API&lt;/title&gt;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&lt;div id=”div” style=”border: red 2px solid; height:125px;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width:75px; padding: 10px”&gt;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&lt;</a:t>
            </a:r>
            <a:r>
              <a:rPr lang="en-US" sz="2400" baseline="30000" dirty="0" err="1" smtClean="0"/>
              <a:t>img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=”image.jpg” height=”75” width=”75” id=”image1”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</a:t>
            </a:r>
            <a:r>
              <a:rPr lang="en-GB" sz="2400" baseline="30000" dirty="0" err="1" smtClean="0"/>
              <a:t>draggable</a:t>
            </a:r>
            <a:r>
              <a:rPr lang="en-GB" sz="2400" baseline="30000" dirty="0" smtClean="0"/>
              <a:t>=”true”/&gt;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&lt;/div&gt;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&lt;/body&gt; &lt;/html&gt;</a:t>
            </a:r>
            <a:endParaRPr lang="en-US" sz="24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Events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During various stages of the drag-and-drop operation, a number of events are fired.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events are mouse-based events.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various events triggered during the drag operation.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2209800"/>
          <a:ext cx="8001000" cy="21945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981200"/>
                <a:gridCol w="60198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dragstart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an element is started to be dragged by the user.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drag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an element is being dragged using a mouse.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dragleave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the drag and drop operation is completed.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DataTransfer</a:t>
            </a:r>
            <a:r>
              <a:rPr lang="en-US" dirty="0" smtClean="0"/>
              <a:t> Object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762000"/>
            <a:ext cx="8686800" cy="2209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dataTransfer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reveals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drag data store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that contains the dragged data in the drag-and-drop operation.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allows getting and setting of the data being dragged.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other words, the </a:t>
            </a:r>
            <a:r>
              <a:rPr lang="en-US" sz="2800" baseline="30000" dirty="0" err="1" smtClean="0">
                <a:cs typeface="Courier New" pitchFamily="49" charset="0"/>
              </a:rPr>
              <a:t>dataTransfer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holds the data during drag-and-drop operation. 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dataTransfer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enables to define two types of information.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743200"/>
            <a:ext cx="59436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data type of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draggable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 of the data being stored in the data store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505200"/>
            <a:ext cx="86868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how to associate an element with </a:t>
            </a:r>
            <a:r>
              <a:rPr lang="en-US" sz="2800" baseline="30000" dirty="0" err="1" smtClean="0">
                <a:cs typeface="Courier New" pitchFamily="49" charset="0"/>
              </a:rPr>
              <a:t>dragstart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 to store the data being dragged.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161314"/>
            <a:ext cx="8153400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 </a:t>
            </a:r>
            <a:r>
              <a:rPr lang="en-US" sz="2400" baseline="30000" dirty="0" err="1" smtClean="0"/>
              <a:t>lang</a:t>
            </a:r>
            <a:r>
              <a:rPr lang="en-US" sz="2400" baseline="30000" dirty="0" smtClean="0"/>
              <a:t>=”en”&gt;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&lt;title&gt;Drag and Drop API&lt;/title&gt;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&lt;script&gt;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function </a:t>
            </a:r>
            <a:r>
              <a:rPr lang="en-US" sz="2400" baseline="30000" dirty="0" err="1" smtClean="0"/>
              <a:t>drag_image</a:t>
            </a:r>
            <a:r>
              <a:rPr lang="en-US" sz="2400" baseline="30000" dirty="0" smtClean="0"/>
              <a:t>(event)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  </a:t>
            </a:r>
            <a:r>
              <a:rPr lang="en-US" sz="2400" baseline="30000" dirty="0" err="1" smtClean="0"/>
              <a:t>event.dataTransfer.setData</a:t>
            </a:r>
            <a:r>
              <a:rPr lang="en-US" sz="2400" baseline="30000" dirty="0" smtClean="0"/>
              <a:t>(“image”, event.target.id);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</a:t>
            </a:r>
            <a:r>
              <a:rPr lang="en-US" sz="2400" dirty="0" smtClean="0"/>
              <a:t>  </a:t>
            </a:r>
            <a:r>
              <a:rPr lang="en-US" sz="2400" baseline="30000" dirty="0" smtClean="0"/>
              <a:t>&lt;/script&gt;  &lt;/head&gt;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4161314"/>
            <a:ext cx="8153400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&lt;div id=”div1” style=”border: blue 2px solid; height:125px;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width:75px; padding: 10px”&gt;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</a:t>
            </a:r>
            <a:r>
              <a:rPr lang="en-US" sz="2400" baseline="30000" dirty="0" err="1" smtClean="0"/>
              <a:t>img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=”image.jpg” height=”75” width=”75” id=”image1”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</a:t>
            </a:r>
            <a:r>
              <a:rPr lang="en-GB" sz="2400" baseline="30000" dirty="0" err="1" smtClean="0"/>
              <a:t>draggable</a:t>
            </a:r>
            <a:r>
              <a:rPr lang="en-GB" sz="2400" baseline="30000" dirty="0" smtClean="0"/>
              <a:t>=”true” </a:t>
            </a:r>
            <a:r>
              <a:rPr lang="en-GB" sz="2400" baseline="30000" dirty="0" err="1" smtClean="0"/>
              <a:t>ondragstart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drag_image</a:t>
            </a:r>
            <a:r>
              <a:rPr lang="en-GB" sz="2400" baseline="30000" dirty="0" smtClean="0"/>
              <a:t>(event)”/&gt;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&lt;/div&gt;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6" grpId="0"/>
      <p:bldP spid="7" grpId="0"/>
      <p:bldP spid="8" grpId="0"/>
      <p:bldP spid="8" grpId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DataTransfer</a:t>
            </a:r>
            <a:r>
              <a:rPr lang="en-US" dirty="0" smtClean="0"/>
              <a:t> Object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14400"/>
            <a:ext cx="86868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</a:t>
            </a:r>
            <a:r>
              <a:rPr lang="en-US" sz="2800" baseline="30000" dirty="0" smtClean="0">
                <a:cs typeface="Courier New" pitchFamily="49" charset="0"/>
              </a:rPr>
              <a:t>&lt;</a:t>
            </a:r>
            <a:r>
              <a:rPr lang="en-US" sz="2800" baseline="30000" dirty="0" err="1" smtClean="0">
                <a:cs typeface="Courier New" pitchFamily="49" charset="0"/>
              </a:rPr>
              <a:t>img</a:t>
            </a:r>
            <a:r>
              <a:rPr lang="en-US" sz="2800" baseline="30000" dirty="0" smtClean="0">
                <a:cs typeface="Courier New" pitchFamily="49" charset="0"/>
              </a:rPr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has been set with an event listener for the </a:t>
            </a:r>
            <a:r>
              <a:rPr lang="en-US" sz="2800" baseline="30000" dirty="0" err="1" smtClean="0">
                <a:cs typeface="Courier New" pitchFamily="49" charset="0"/>
              </a:rPr>
              <a:t>dragstart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the image is dragged, then the </a:t>
            </a:r>
            <a:r>
              <a:rPr lang="en-US" sz="2800" baseline="30000" dirty="0" err="1" smtClean="0">
                <a:cs typeface="Courier New" pitchFamily="49" charset="0"/>
              </a:rPr>
              <a:t>dragstart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 is fired and calls </a:t>
            </a:r>
            <a:br>
              <a:rPr lang="en-US" sz="2800" baseline="30000" dirty="0" smtClean="0">
                <a:latin typeface="Calibri" pitchFamily="34" charset="0"/>
                <a:cs typeface="Calibri" pitchFamily="34" charset="0"/>
              </a:rPr>
            </a:br>
            <a:r>
              <a:rPr lang="en-US" sz="2800" baseline="30000" dirty="0" err="1" smtClean="0">
                <a:cs typeface="Courier New" pitchFamily="49" charset="0"/>
              </a:rPr>
              <a:t>drag_image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function uses the </a:t>
            </a:r>
            <a:r>
              <a:rPr lang="en-US" sz="2800" baseline="30000" dirty="0" err="1" smtClean="0">
                <a:cs typeface="Courier New" pitchFamily="49" charset="0"/>
              </a:rPr>
              <a:t>dataTransfer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to store the data during drag-and-drop operation.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string ‘</a:t>
            </a:r>
            <a:r>
              <a:rPr lang="en-US" sz="2800" baseline="30000" dirty="0" smtClean="0">
                <a:cs typeface="Courier New" pitchFamily="49" charset="0"/>
              </a:rPr>
              <a:t>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represents the data type and </a:t>
            </a:r>
            <a:r>
              <a:rPr lang="en-US" sz="2800" baseline="30000" dirty="0" smtClean="0">
                <a:cs typeface="Courier New" pitchFamily="49" charset="0"/>
              </a:rPr>
              <a:t>event.target.id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represents the value of </a:t>
            </a:r>
            <a:r>
              <a:rPr lang="en-US" sz="2800" baseline="30000" dirty="0" smtClean="0">
                <a:cs typeface="Courier New" pitchFamily="49" charset="0"/>
              </a:rPr>
              <a:t>id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 of 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draggable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the image element to be dragged.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528440"/>
            <a:ext cx="4953000" cy="2948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Operation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371600"/>
          <a:ext cx="8458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23EB70-709F-4622-9C3B-4B3521F17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0223EB70-709F-4622-9C3B-4B3521F17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Events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any element to receive the drop operation, it must be associated with the drop events.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table lists the events of the drop operation.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609600" y="2037080"/>
          <a:ext cx="8001000" cy="27635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828800"/>
                <a:gridCol w="61722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dragenter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a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draggable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element is being dragged on the target element for the first time.</a:t>
                      </a:r>
                      <a:endParaRPr lang="en-US" sz="4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dragleave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an element is dragged outside the target element.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16840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dragover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an element is dragged inside the target element.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drop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Triggers when an element is dropped in the target element.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Events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how to set up event listeners to drop the image element on the target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71918"/>
            <a:ext cx="8153400" cy="4894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 </a:t>
            </a:r>
            <a:r>
              <a:rPr lang="en-US" sz="2400" baseline="30000" dirty="0" err="1" smtClean="0"/>
              <a:t>lang</a:t>
            </a:r>
            <a:r>
              <a:rPr lang="en-US" sz="2400" baseline="30000" dirty="0" smtClean="0"/>
              <a:t>=”en”&gt;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&lt;title&gt;Drag and Drop API&lt;/title&gt;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&lt;script&gt;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function </a:t>
            </a:r>
            <a:r>
              <a:rPr lang="en-US" sz="2400" baseline="30000" dirty="0" err="1" smtClean="0"/>
              <a:t>drag_image</a:t>
            </a:r>
            <a:r>
              <a:rPr lang="en-US" sz="2400" baseline="30000" dirty="0" smtClean="0"/>
              <a:t>(event)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</a:t>
            </a:r>
            <a:r>
              <a:rPr lang="en-US" sz="2400" baseline="30000" dirty="0" err="1" smtClean="0"/>
              <a:t>event.dataTransfer.setData</a:t>
            </a:r>
            <a:r>
              <a:rPr lang="en-US" sz="2400" baseline="30000" dirty="0" smtClean="0"/>
              <a:t>(“image”, event.target.id);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function </a:t>
            </a:r>
            <a:r>
              <a:rPr lang="en-US" sz="2400" baseline="30000" dirty="0" err="1" smtClean="0"/>
              <a:t>allow_drop</a:t>
            </a:r>
            <a:r>
              <a:rPr lang="en-US" sz="2400" baseline="30000" dirty="0" smtClean="0"/>
              <a:t>(event)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</a:t>
            </a:r>
            <a:r>
              <a:rPr lang="en-US" sz="2400" baseline="30000" dirty="0" err="1" smtClean="0"/>
              <a:t>event.preventDefault</a:t>
            </a:r>
            <a:r>
              <a:rPr lang="en-US" sz="2400" baseline="30000" dirty="0" smtClean="0"/>
              <a:t>();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function </a:t>
            </a:r>
            <a:r>
              <a:rPr lang="en-US" sz="2400" baseline="30000" dirty="0" err="1" smtClean="0"/>
              <a:t>drop_image</a:t>
            </a:r>
            <a:r>
              <a:rPr lang="en-US" sz="2400" baseline="30000" dirty="0" smtClean="0"/>
              <a:t>(event)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</a:t>
            </a:r>
            <a:r>
              <a:rPr lang="en-US" sz="2400" baseline="30000" dirty="0" err="1" smtClean="0"/>
              <a:t>var</a:t>
            </a:r>
            <a:r>
              <a:rPr lang="en-US" sz="2400" baseline="30000" dirty="0" smtClean="0"/>
              <a:t> data=</a:t>
            </a:r>
            <a:r>
              <a:rPr lang="en-US" sz="2400" baseline="30000" dirty="0" err="1" smtClean="0"/>
              <a:t>event.dataTransfer.getData</a:t>
            </a:r>
            <a:r>
              <a:rPr lang="en-US" sz="2400" baseline="30000" dirty="0" smtClean="0"/>
              <a:t>(“image”);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</a:t>
            </a:r>
            <a:r>
              <a:rPr lang="en-US" sz="2400" dirty="0" smtClean="0"/>
              <a:t>   </a:t>
            </a:r>
            <a:r>
              <a:rPr lang="en-US" sz="2400" baseline="30000" dirty="0" err="1" smtClean="0"/>
              <a:t>event.target.appendChild</a:t>
            </a:r>
            <a:r>
              <a:rPr lang="en-US" sz="2400" baseline="30000" dirty="0" smtClean="0"/>
              <a:t>(</a:t>
            </a:r>
            <a:r>
              <a:rPr lang="en-US" sz="2400" baseline="30000" dirty="0" err="1" smtClean="0"/>
              <a:t>document.getElementById</a:t>
            </a:r>
            <a:r>
              <a:rPr lang="en-US" sz="2400" baseline="30000" dirty="0" smtClean="0"/>
              <a:t>(data));</a:t>
            </a:r>
          </a:p>
          <a:p>
            <a:r>
              <a:rPr lang="en-US" sz="2400" baseline="30000" dirty="0" smtClean="0"/>
              <a:t>   }</a:t>
            </a:r>
          </a:p>
          <a:p>
            <a:r>
              <a:rPr lang="en-US" sz="2400" baseline="30000" dirty="0" smtClean="0"/>
              <a:t>   &lt;/script&gt; &lt;/head&gt;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71918"/>
            <a:ext cx="8153400" cy="323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&lt;div id=”div1” style=”border: blue 2px solid; height:125px;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width:75px; padding: 10px”&gt;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</a:t>
            </a:r>
            <a:r>
              <a:rPr lang="en-US" sz="2400" baseline="30000" dirty="0" err="1" smtClean="0"/>
              <a:t>img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=”image.jpg” height=”75” width=”75” id=”image1”       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</a:t>
            </a:r>
            <a:r>
              <a:rPr lang="en-GB" sz="2400" baseline="30000" dirty="0" err="1" smtClean="0"/>
              <a:t>draggable</a:t>
            </a:r>
            <a:r>
              <a:rPr lang="en-GB" sz="2400" baseline="30000" dirty="0" smtClean="0"/>
              <a:t>=”true” </a:t>
            </a:r>
            <a:r>
              <a:rPr lang="en-GB" sz="2400" baseline="30000" dirty="0" err="1" smtClean="0"/>
              <a:t>ondragstart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drag_image</a:t>
            </a:r>
            <a:r>
              <a:rPr lang="en-GB" sz="2400" baseline="30000" dirty="0" smtClean="0"/>
              <a:t>(event)”/&gt;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&lt;/div&gt;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</a:t>
            </a:r>
            <a:r>
              <a:rPr lang="en-US" sz="2400" baseline="30000" dirty="0" smtClean="0"/>
              <a:t>&lt;</a:t>
            </a:r>
            <a:r>
              <a:rPr lang="en-US" sz="2400" baseline="30000" dirty="0" err="1" smtClean="0"/>
              <a:t>br</a:t>
            </a:r>
            <a:r>
              <a:rPr lang="en-US" sz="2400" baseline="30000" dirty="0" smtClean="0"/>
              <a:t>/&gt;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&lt;div id=”div2” style=”border: red 2px solid; height:125px;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width:75px; padding: 10px” </a:t>
            </a:r>
            <a:r>
              <a:rPr lang="en-US" sz="2400" baseline="30000" dirty="0" err="1" smtClean="0"/>
              <a:t>ondrop</a:t>
            </a:r>
            <a:r>
              <a:rPr lang="en-US" sz="2400" baseline="30000" dirty="0" smtClean="0"/>
              <a:t>=”</a:t>
            </a:r>
            <a:r>
              <a:rPr lang="en-US" sz="2400" baseline="30000" dirty="0" err="1" smtClean="0"/>
              <a:t>drop_image</a:t>
            </a:r>
            <a:r>
              <a:rPr lang="en-US" sz="2400" baseline="30000" dirty="0" smtClean="0"/>
              <a:t>(event)”         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</a:t>
            </a:r>
            <a:r>
              <a:rPr lang="en-US" sz="2400" baseline="30000" dirty="0" err="1" smtClean="0"/>
              <a:t>ondragover</a:t>
            </a:r>
            <a:r>
              <a:rPr lang="en-US" sz="2400" baseline="30000" dirty="0" smtClean="0"/>
              <a:t>=”</a:t>
            </a:r>
            <a:r>
              <a:rPr lang="en-US" sz="2400" baseline="30000" dirty="0" err="1" smtClean="0"/>
              <a:t>allow_drop</a:t>
            </a:r>
            <a:r>
              <a:rPr lang="en-US" sz="2400" baseline="30000" dirty="0" smtClean="0"/>
              <a:t>(event)”&gt;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&lt;/div&gt;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different sources through which devices can determine the information about the location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8077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18289B-615E-4B7B-A798-6BDA4B91C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5218289B-615E-4B7B-A798-6BDA4B91C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ADBFF0-FA21-4584-AA25-EE68518E7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4ADBFF0-FA21-4584-AA25-EE68518E7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E280AA-A28C-4758-9017-79F6C2F58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68E280AA-A28C-4758-9017-79F6C2F58C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EA3144-CE2A-4821-AB19-102271B4D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FEA3144-CE2A-4821-AB19-102271B4D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4050DB-64CA-4863-911B-C297DD6BF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3A4050DB-64CA-4863-911B-C297DD6BF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94050C-CB8B-4AC2-B055-03F676809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4B94050C-CB8B-4AC2-B055-03F6768098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Events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8686800" cy="518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</a:t>
            </a:r>
            <a:r>
              <a:rPr lang="en-US" sz="2800" baseline="30000" dirty="0" smtClean="0">
                <a:cs typeface="Courier New" pitchFamily="49" charset="0"/>
              </a:rPr>
              <a:t>&lt;div&gt;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with id attribute, set as ‘</a:t>
            </a:r>
            <a:r>
              <a:rPr lang="en-US" sz="2800" baseline="30000" dirty="0" smtClean="0">
                <a:cs typeface="Courier New" pitchFamily="49" charset="0"/>
              </a:rPr>
              <a:t>div2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’, is associated with two event listeners namely, </a:t>
            </a:r>
            <a:r>
              <a:rPr lang="en-US" sz="2800" baseline="30000" dirty="0" err="1" smtClean="0">
                <a:cs typeface="Courier New" pitchFamily="49" charset="0"/>
              </a:rPr>
              <a:t>ondragover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err="1" smtClean="0">
                <a:cs typeface="Courier New" pitchFamily="49" charset="0"/>
              </a:rPr>
              <a:t>ondrop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ondropover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calls the </a:t>
            </a:r>
            <a:r>
              <a:rPr lang="en-US" sz="2800" baseline="30000" dirty="0" err="1" smtClean="0">
                <a:cs typeface="Courier New" pitchFamily="49" charset="0"/>
              </a:rPr>
              <a:t>allow_drop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function which prevents the default behavior of the target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By default, the browsers do not support dropping of one elements on the other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prevent the default behavior, the statement, </a:t>
            </a:r>
            <a:r>
              <a:rPr lang="en-US" sz="2800" baseline="30000" dirty="0" err="1" smtClean="0">
                <a:cs typeface="Courier New" pitchFamily="49" charset="0"/>
              </a:rPr>
              <a:t>event.preventDefault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invoked.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the </a:t>
            </a:r>
            <a:r>
              <a:rPr lang="en-US" sz="2800" baseline="30000" dirty="0" smtClean="0">
                <a:cs typeface="Courier New" pitchFamily="49" charset="0"/>
              </a:rPr>
              <a:t>drop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event is fired on the target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calls the function </a:t>
            </a:r>
            <a:r>
              <a:rPr lang="en-US" sz="2800" baseline="30000" dirty="0" err="1" smtClean="0">
                <a:cs typeface="Courier New" pitchFamily="49" charset="0"/>
              </a:rPr>
              <a:t>drop_image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which uses </a:t>
            </a:r>
            <a:r>
              <a:rPr lang="en-US" sz="2800" baseline="30000" dirty="0" err="1" smtClean="0">
                <a:cs typeface="Courier New" pitchFamily="49" charset="0"/>
              </a:rPr>
              <a:t>getData</a:t>
            </a:r>
            <a:r>
              <a:rPr lang="en-US" sz="2800" baseline="30000" dirty="0" smtClean="0">
                <a:cs typeface="Courier New" pitchFamily="49" charset="0"/>
              </a:rPr>
              <a:t>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to retrieves image that is set as ‘</a:t>
            </a:r>
            <a:r>
              <a:rPr lang="en-US" sz="2800" baseline="30000" dirty="0" smtClean="0">
                <a:cs typeface="Courier New" pitchFamily="49" charset="0"/>
              </a:rPr>
              <a:t>image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Finally, it appends the dragged image as a element into the target element, </a:t>
            </a:r>
            <a:r>
              <a:rPr lang="en-US" sz="2800" baseline="30000" dirty="0" smtClean="0">
                <a:cs typeface="Courier New" pitchFamily="49" charset="0"/>
              </a:rPr>
              <a:t>div2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Events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the drop operation, after the image is dragged on the target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7800"/>
            <a:ext cx="4495800" cy="4129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Web Applications API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914400"/>
            <a:ext cx="8686800" cy="2362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HTML5 supports offline Web applications that allow a user to work with them without being online.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offline Web applications works by saving all the Web pages locally on the user’s system.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concept is also known as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Application Cache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Application Cache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enables all resources, such as HTML, JavaScript, images, and CSS pages of an Web application to be stored locally on the system.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are the steps that can be taken to cache resources locally on the system.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1012" y="3352800"/>
            <a:ext cx="8235788" cy="609600"/>
            <a:chOff x="-158588" y="-500031"/>
            <a:chExt cx="8235788" cy="728115"/>
          </a:xfrm>
        </p:grpSpPr>
        <p:sp>
          <p:nvSpPr>
            <p:cNvPr id="8" name="Rounded Rectangle 7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4"/>
            <p:cNvSpPr/>
            <p:nvPr/>
          </p:nvSpPr>
          <p:spPr>
            <a:xfrm>
              <a:off x="-158588" y="-218180"/>
              <a:ext cx="8004094" cy="4462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1. Create a manifest file to define the resources that need to be saved.</a:t>
              </a:r>
            </a:p>
            <a:p>
              <a:endParaRPr lang="en-US" sz="2400" baseline="30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38600"/>
            <a:ext cx="8235788" cy="609600"/>
            <a:chOff x="-158588" y="-500031"/>
            <a:chExt cx="8235788" cy="728115"/>
          </a:xfrm>
        </p:grpSpPr>
        <p:sp>
          <p:nvSpPr>
            <p:cNvPr id="11" name="Rounded Rectangle 10"/>
            <p:cNvSpPr/>
            <p:nvPr/>
          </p:nvSpPr>
          <p:spPr>
            <a:xfrm>
              <a:off x="0" y="-500031"/>
              <a:ext cx="8077200" cy="598933"/>
            </a:xfrm>
            <a:prstGeom prst="roundRect">
              <a:avLst>
                <a:gd name="adj" fmla="val 21589"/>
              </a:avLst>
            </a:prstGeom>
            <a:gradFill rotWithShape="0">
              <a:gsLst>
                <a:gs pos="0">
                  <a:schemeClr val="tx2">
                    <a:lumMod val="40000"/>
                    <a:lumOff val="60000"/>
                  </a:schemeClr>
                </a:gs>
                <a:gs pos="80000">
                  <a:schemeClr val="accent2">
                    <a:lumMod val="60000"/>
                    <a:lumOff val="40000"/>
                  </a:schemeClr>
                </a:gs>
                <a:gs pos="100000">
                  <a:srgbClr val="C00000"/>
                </a:gs>
              </a:gsLst>
              <a:lin ang="16200000" scaled="0"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4"/>
            <p:cNvSpPr/>
            <p:nvPr/>
          </p:nvSpPr>
          <p:spPr>
            <a:xfrm>
              <a:off x="-158588" y="-218180"/>
              <a:ext cx="8004094" cy="4462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0" rIns="68580" bIns="0" numCol="1" spcCol="1270" anchor="t" anchorCtr="0">
              <a:noAutofit/>
            </a:bodyPr>
            <a:lstStyle>
              <a:defPPr>
                <a:defRPr lang="en-US"/>
              </a:defPPr>
              <a:lvl1pPr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274320">
                <a:lnSpc>
                  <a:spcPct val="100000"/>
                </a:lnSpc>
                <a:spcBef>
                  <a:spcPts val="0"/>
                </a:spcBef>
              </a:pPr>
              <a:r>
                <a:rPr lang="en-US" sz="2400" baseline="30000" dirty="0" smtClean="0">
                  <a:solidFill>
                    <a:schemeClr val="tx1"/>
                  </a:solidFill>
                </a:rPr>
                <a:t>2. Reference the manifest file in each Web page designed to use cached resources.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smtClean="0"/>
              <a:t>Manifest </a:t>
            </a:r>
            <a:r>
              <a:rPr lang="en-US" dirty="0" smtClean="0"/>
              <a:t>File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762000"/>
            <a:ext cx="8686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manifest file is a text file that defines the caching behavior for resources used by the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file should be saved with the </a:t>
            </a:r>
            <a:r>
              <a:rPr lang="en-US" sz="2800" baseline="30000" dirty="0" smtClean="0">
                <a:cs typeface="Courier New" pitchFamily="49" charset="0"/>
              </a:rPr>
              <a:t>.manifest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extension.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creation of a manifest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173416"/>
            <a:ext cx="8153400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CACHE: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# Defines resources to be cached.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check.js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styles.css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images/figure1.jpg</a:t>
            </a:r>
          </a:p>
          <a:p>
            <a:pPr>
              <a:lnSpc>
                <a:spcPts val="1000"/>
              </a:lnSpc>
            </a:pP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FALLBACK: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# Defines resources to be used if non-cached resources cannot be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# downloaded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</a:t>
            </a:r>
            <a:r>
              <a:rPr lang="en-GB" sz="2400" baseline="30000" dirty="0" err="1" smtClean="0"/>
              <a:t>Other_images</a:t>
            </a:r>
            <a:r>
              <a:rPr lang="en-GB" sz="2400" baseline="30000" dirty="0" smtClean="0"/>
              <a:t>/ figure2.png</a:t>
            </a:r>
          </a:p>
          <a:p>
            <a:pPr>
              <a:lnSpc>
                <a:spcPts val="1000"/>
              </a:lnSpc>
            </a:pP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NETWORK: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# Defines resources that will not be cached.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figure3.png</a:t>
            </a:r>
            <a:endParaRPr lang="en-US" sz="24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smtClean="0"/>
              <a:t>Manifest </a:t>
            </a:r>
            <a:r>
              <a:rPr lang="en-US" dirty="0" smtClean="0"/>
              <a:t>File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6868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are the sections defined in the </a:t>
            </a:r>
            <a:r>
              <a:rPr lang="en-US" sz="2800" baseline="30000" dirty="0" smtClean="0">
                <a:cs typeface="Courier New" pitchFamily="49" charset="0"/>
              </a:rPr>
              <a:t>.manifest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1371600"/>
          <a:ext cx="80772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18289B-615E-4B7B-A798-6BDA4B91C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5218289B-615E-4B7B-A798-6BDA4B91C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ADBFF0-FA21-4584-AA25-EE68518E7A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4ADBFF0-FA21-4584-AA25-EE68518E7A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EA3144-CE2A-4821-AB19-102271B4D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FEA3144-CE2A-4821-AB19-102271B4D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4050DB-64CA-4863-911B-C297DD6BF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3A4050DB-64CA-4863-911B-C297DD6BF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</a:t>
            </a:r>
            <a:r>
              <a:rPr lang="en-US" dirty="0" smtClean="0"/>
              <a:t>Manifest </a:t>
            </a:r>
            <a:r>
              <a:rPr lang="en-US" dirty="0" smtClean="0"/>
              <a:t>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686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associate a manifest with a Web page, assign </a:t>
            </a:r>
            <a:r>
              <a:rPr lang="en-US" sz="2800" baseline="30000" dirty="0" smtClean="0">
                <a:cs typeface="Courier New" pitchFamily="49" charset="0"/>
              </a:rPr>
              <a:t>.manifest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file to the attribute named </a:t>
            </a:r>
            <a:r>
              <a:rPr lang="en-US" sz="2800" baseline="30000" dirty="0" smtClean="0">
                <a:cs typeface="Courier New" pitchFamily="49" charset="0"/>
              </a:rPr>
              <a:t>manifest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specified with the </a:t>
            </a:r>
            <a:r>
              <a:rPr lang="en-US" sz="2800" baseline="30000" dirty="0" smtClean="0">
                <a:cs typeface="Courier New" pitchFamily="49" charset="0"/>
              </a:rPr>
              <a:t>html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The Code Snippet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demonstrates how to add the </a:t>
            </a:r>
            <a:r>
              <a:rPr lang="en-US" sz="2800" baseline="30000" dirty="0" smtClean="0">
                <a:cs typeface="Courier New" pitchFamily="49" charset="0"/>
              </a:rPr>
              <a:t>.manifest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file in an HTML document.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2119967"/>
            <a:ext cx="83058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</a:t>
            </a:r>
            <a:r>
              <a:rPr lang="en-GB" sz="2400" baseline="30000" dirty="0" err="1" smtClean="0"/>
              <a:t>doctype</a:t>
            </a:r>
            <a:r>
              <a:rPr lang="en-GB" sz="2400" baseline="30000" dirty="0" smtClean="0"/>
              <a:t>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&lt;html manifest=”</a:t>
            </a:r>
            <a:r>
              <a:rPr lang="en-GB" sz="2400" baseline="30000" dirty="0" err="1" smtClean="0"/>
              <a:t>appcache.manifest</a:t>
            </a:r>
            <a:r>
              <a:rPr lang="en-GB" sz="2400" baseline="30000" dirty="0" smtClean="0"/>
              <a:t>”&gt;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&lt;title&gt; Web Page &lt;/title&gt;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&lt;link </a:t>
            </a:r>
            <a:r>
              <a:rPr lang="en-GB" sz="2400" baseline="30000" dirty="0" err="1" smtClean="0"/>
              <a:t>rel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stylesheet</a:t>
            </a:r>
            <a:r>
              <a:rPr lang="en-GB" sz="2400" baseline="30000" dirty="0" smtClean="0"/>
              <a:t>” </a:t>
            </a:r>
            <a:r>
              <a:rPr lang="en-GB" sz="2400" baseline="30000" dirty="0" err="1" smtClean="0"/>
              <a:t>href</a:t>
            </a:r>
            <a:r>
              <a:rPr lang="en-GB" sz="2400" baseline="30000" dirty="0" smtClean="0"/>
              <a:t>=”styles.css”/&gt;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&lt;script type=”text/</a:t>
            </a:r>
            <a:r>
              <a:rPr lang="en-GB" sz="2400" baseline="30000" dirty="0" err="1" smtClean="0"/>
              <a:t>javascript</a:t>
            </a:r>
            <a:r>
              <a:rPr lang="en-GB" sz="2400" baseline="30000" dirty="0" smtClean="0"/>
              <a:t>” </a:t>
            </a:r>
            <a:r>
              <a:rPr lang="en-GB" sz="2400" baseline="30000" dirty="0" err="1" smtClean="0"/>
              <a:t>src</a:t>
            </a:r>
            <a:r>
              <a:rPr lang="en-GB" sz="2400" baseline="30000" dirty="0" smtClean="0"/>
              <a:t>=”check.js”&gt;&lt;/script&gt;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&lt;input type=”button” value=”click Here...” </a:t>
            </a:r>
            <a:r>
              <a:rPr lang="en-US" sz="2400" baseline="30000" dirty="0" err="1" smtClean="0"/>
              <a:t>onClick</a:t>
            </a:r>
            <a:r>
              <a:rPr lang="en-US" sz="2400" baseline="30000" dirty="0" smtClean="0"/>
              <a:t>=”display()”/&gt;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</a:t>
            </a:r>
            <a:r>
              <a:rPr lang="en-US" sz="2400" baseline="30000" dirty="0" err="1" smtClean="0"/>
              <a:t>img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=”images/figure1.jpg” width=”100” height=”100”/&gt;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baseline="30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52400" y="5257800"/>
            <a:ext cx="8686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“</a:t>
            </a:r>
            <a:r>
              <a:rPr lang="en-US" sz="2800" baseline="30000" dirty="0" err="1" smtClean="0">
                <a:cs typeface="Courier New" pitchFamily="49" charset="0"/>
              </a:rPr>
              <a:t>appcache.manifest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” is specified with the </a:t>
            </a:r>
            <a:r>
              <a:rPr lang="en-US" sz="2800" baseline="30000" dirty="0" smtClean="0">
                <a:cs typeface="Courier New" pitchFamily="49" charset="0"/>
              </a:rPr>
              <a:t>&lt;html&gt;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interpretation of the manifest file is similar to any other file reference.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document uses a relative file path, as both the manifest file and HTML document are located in the same directory.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By default, a Web page declaring manifest is cached automatically.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</a:t>
            </a:r>
            <a:r>
              <a:rPr lang="en-US" dirty="0" smtClean="0"/>
              <a:t>Manifest </a:t>
            </a:r>
            <a:r>
              <a:rPr lang="en-US" dirty="0" smtClean="0"/>
              <a:t>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7630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benefit of Application Cache is that it improves the performance of a Web page by reducing the number of requests made to the Web server.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Web server hosts the Web application to be accessed on the network.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how to enable the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Work Offline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mode in the Opera browser.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enables to cache the resources of the Web application pages locally.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33" y="2362199"/>
            <a:ext cx="4608067" cy="4191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a </a:t>
            </a:r>
            <a:r>
              <a:rPr lang="en-US" dirty="0" smtClean="0"/>
              <a:t>Manifest </a:t>
            </a:r>
            <a:r>
              <a:rPr lang="en-US" dirty="0" smtClean="0"/>
              <a:t>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6868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cached Web page in the Opera browser.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1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5876668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061621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determines the current location of a user on devices.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location is represented as a single point on a map that comprises two components: latitude and longitude.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Goelocation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API is a specification provided by the W3C which provides a consistent way to develop location-aware Web applications.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Google Maps API is used to display the user’s location on the map.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object of type Map is created in JavaScript, before it can be referenced in an HTML document.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drag-and-drop operations defines an event-based mechanism using which elements on a Web page can be copied, reordered, or deleted.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HTML5 supports offline Web applications that allow a user to work with them without being online.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API 1-2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6D5F93-001C-4408-896F-284E44EA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FA6D5F93-001C-4408-896F-284E44EA4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r>
              <a:rPr lang="en-US" dirty="0" smtClean="0"/>
              <a:t> API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browsers providing support for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API.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42121628"/>
              </p:ext>
            </p:extLst>
          </p:nvPr>
        </p:nvGraphicFramePr>
        <p:xfrm>
          <a:off x="1447800" y="1447800"/>
          <a:ext cx="5562600" cy="4912023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291318"/>
                <a:gridCol w="4271282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Browser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Version Support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Safari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5.0+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Chrome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5.0+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Firefox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3.5+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Internet Explorer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9.0+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4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</a:t>
                      </a:r>
                      <a:endParaRPr lang="en-US" sz="2000" b="1" dirty="0"/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10.6+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94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</a:t>
                      </a: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(Mobile Safari)</a:t>
                      </a:r>
                      <a:endParaRPr lang="en-US" sz="2000" b="1" dirty="0"/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3.2+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4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endParaRPr lang="en-US" sz="2000" b="1" dirty="0"/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2.0+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035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Blackberry</a:t>
                      </a:r>
                      <a:endParaRPr lang="en-US" sz="2000" b="1" dirty="0"/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6+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err="1" smtClean="0"/>
              <a:t>Geolocation</a:t>
            </a:r>
            <a:r>
              <a:rPr lang="en-US" dirty="0" smtClean="0"/>
              <a:t> Object 1-3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90600"/>
          <a:ext cx="84582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81000" y="35814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114800"/>
            <a:ext cx="6965368" cy="314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geolocation</a:t>
            </a:r>
            <a:r>
              <a:rPr lang="en-US" sz="2800" baseline="30000" dirty="0" smtClean="0"/>
              <a:t> = </a:t>
            </a:r>
            <a:r>
              <a:rPr lang="en-US" sz="2800" baseline="30000" dirty="0" err="1" smtClean="0"/>
              <a:t>window.navigator.geolocation</a:t>
            </a:r>
            <a:r>
              <a:rPr lang="en-US" sz="2800" baseline="30000" dirty="0" smtClean="0"/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28956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syntax shows how to create a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in JavaScript.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5720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window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top level object in JavaScript object hierarchy.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err="1" smtClean="0"/>
              <a:t>Geolocation</a:t>
            </a:r>
            <a:r>
              <a:rPr lang="en-US" dirty="0" smtClean="0"/>
              <a:t> Object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305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that tests the existence of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within a browser.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524000"/>
            <a:ext cx="81534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 Testing Support for 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in Browsers&lt;/title&gt;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&lt;script&gt;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function </a:t>
            </a:r>
            <a:r>
              <a:rPr lang="en-US" sz="2400" baseline="30000" dirty="0" err="1" smtClean="0"/>
              <a:t>display_location_enabled</a:t>
            </a:r>
            <a:r>
              <a:rPr lang="en-US" sz="2400" baseline="30000" dirty="0" smtClean="0"/>
              <a:t>()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// Default message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</a:t>
            </a:r>
            <a:r>
              <a:rPr lang="en-US" sz="2400" baseline="30000" dirty="0" err="1" smtClean="0"/>
              <a:t>var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str</a:t>
            </a:r>
            <a:r>
              <a:rPr lang="en-US" sz="2400" baseline="30000" dirty="0" smtClean="0"/>
              <a:t> = “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is not supported in this browser”;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if (</a:t>
            </a:r>
            <a:r>
              <a:rPr lang="en-US" sz="2400" baseline="30000" dirty="0" err="1" smtClean="0"/>
              <a:t>window.navigator.geolocation</a:t>
            </a:r>
            <a:r>
              <a:rPr lang="en-US" sz="2400" baseline="30000" dirty="0" smtClean="0"/>
              <a:t>)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{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	</a:t>
            </a:r>
            <a:r>
              <a:rPr lang="en-US" sz="2400" baseline="30000" dirty="0" err="1" smtClean="0"/>
              <a:t>str</a:t>
            </a:r>
            <a:r>
              <a:rPr lang="en-US" sz="2400" baseline="30000" dirty="0" smtClean="0"/>
              <a:t> = “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is supported in this browser”;</a:t>
            </a:r>
            <a:r>
              <a:rPr lang="en-GB" sz="2400" baseline="30000" dirty="0" smtClean="0"/>
              <a:t>                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}	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alert (</a:t>
            </a:r>
            <a:r>
              <a:rPr lang="en-GB" sz="2400" baseline="30000" dirty="0" err="1" smtClean="0"/>
              <a:t>str</a:t>
            </a:r>
            <a:r>
              <a:rPr lang="en-GB" sz="2400" baseline="30000" dirty="0" smtClean="0"/>
              <a:t>);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&lt;/script&gt;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&lt;input type=”button” value=”</a:t>
            </a:r>
            <a:r>
              <a:rPr lang="en-US" sz="2400" baseline="30000" dirty="0" err="1" smtClean="0"/>
              <a:t>Geolocation</a:t>
            </a:r>
            <a:r>
              <a:rPr lang="en-US" sz="2400" baseline="30000" dirty="0" smtClean="0"/>
              <a:t> Support”  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</a:t>
            </a:r>
            <a:r>
              <a:rPr lang="en-GB" sz="2400" baseline="30000" dirty="0" err="1" smtClean="0"/>
              <a:t>onClick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display_location_enabled</a:t>
            </a:r>
            <a:r>
              <a:rPr lang="en-GB" sz="2400" baseline="30000" dirty="0" smtClean="0"/>
              <a:t>()”&gt;&lt;/input&gt;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&lt;/body&gt;&lt;/html&gt;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HTML5 Geolocation and APIs / Session 19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err="1" smtClean="0"/>
              <a:t>Geolocation</a:t>
            </a:r>
            <a:r>
              <a:rPr lang="en-US" dirty="0" smtClean="0"/>
              <a:t> Object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3820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‘if’ statement checks existence of the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the browser.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browser provides implementation for the property, then an alert window displays the message ‘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cs typeface="Courier New" pitchFamily="49" charset="0"/>
              </a:rPr>
              <a:t> is supported in this browser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Otherwise, the default message is displayed.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existence of </a:t>
            </a:r>
            <a:r>
              <a:rPr lang="en-US" sz="2800" baseline="30000" dirty="0" err="1" smtClean="0">
                <a:cs typeface="Courier New" pitchFamily="49" charset="0"/>
              </a:rPr>
              <a:t>geolocation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in the Chrome browser.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9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6927174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13158</TotalTime>
  <Words>5062</Words>
  <Application>Microsoft Office PowerPoint</Application>
  <PresentationFormat>On-screen Show (4:3)</PresentationFormat>
  <Paragraphs>796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3_Office Theme</vt:lpstr>
      <vt:lpstr>Slide 1</vt:lpstr>
      <vt:lpstr>Objectives</vt:lpstr>
      <vt:lpstr>Geolocation 1-2</vt:lpstr>
      <vt:lpstr>Geolocation 2-2</vt:lpstr>
      <vt:lpstr>Geolocation API 1-2</vt:lpstr>
      <vt:lpstr>Geolocation API 2-2</vt:lpstr>
      <vt:lpstr>Implementing Geolocation Object 1-3</vt:lpstr>
      <vt:lpstr>Implementing Geolocation Object 2-3</vt:lpstr>
      <vt:lpstr>Implementing Geolocation Object 3-3</vt:lpstr>
      <vt:lpstr>Geolocation Methods</vt:lpstr>
      <vt:lpstr>Retrieve User Information 1-5</vt:lpstr>
      <vt:lpstr>Retrieve User Information 2-5</vt:lpstr>
      <vt:lpstr>Retrieve User Information 3-5</vt:lpstr>
      <vt:lpstr>Retrieve User Information 4-5</vt:lpstr>
      <vt:lpstr>Retrieve User Information 5-5</vt:lpstr>
      <vt:lpstr>Handling Errors 1-4</vt:lpstr>
      <vt:lpstr>Handling Errors 2-4</vt:lpstr>
      <vt:lpstr>Handling Errors 3-4</vt:lpstr>
      <vt:lpstr>Handling Errors 4-4</vt:lpstr>
      <vt:lpstr>PositionOptions Object 1-3</vt:lpstr>
      <vt:lpstr>PositionOptions Object 2-3</vt:lpstr>
      <vt:lpstr>PositionOptions Object 3-3</vt:lpstr>
      <vt:lpstr>Google Maps API 1-6</vt:lpstr>
      <vt:lpstr>Google Maps API 2-6</vt:lpstr>
      <vt:lpstr>Google Maps API 3-6</vt:lpstr>
      <vt:lpstr>Google Maps API 4-6</vt:lpstr>
      <vt:lpstr>Google Maps API 5-6</vt:lpstr>
      <vt:lpstr>Google Maps API 6-6</vt:lpstr>
      <vt:lpstr>Tracking User’s Location 1-3</vt:lpstr>
      <vt:lpstr>Tracking User’s Location 2-3</vt:lpstr>
      <vt:lpstr>Tracking User’s Location 3-3</vt:lpstr>
      <vt:lpstr>Drag and Drop </vt:lpstr>
      <vt:lpstr>Drag Operation </vt:lpstr>
      <vt:lpstr>Drag Events</vt:lpstr>
      <vt:lpstr>DataTransfer Object 1-2</vt:lpstr>
      <vt:lpstr>DataTransfer Object 2-2</vt:lpstr>
      <vt:lpstr>Drop Operation</vt:lpstr>
      <vt:lpstr>Drop Events 1-4</vt:lpstr>
      <vt:lpstr>Drop Events 2-4</vt:lpstr>
      <vt:lpstr>Drop Events 3-4</vt:lpstr>
      <vt:lpstr>Drop Events 4-4</vt:lpstr>
      <vt:lpstr>Offline Web Applications API </vt:lpstr>
      <vt:lpstr>Creating a Manifest File 1-2</vt:lpstr>
      <vt:lpstr>Creating a Manifest File 2-2</vt:lpstr>
      <vt:lpstr>Declaring a Manifest 1-3</vt:lpstr>
      <vt:lpstr>Declaring a Manifest 2-3</vt:lpstr>
      <vt:lpstr>Declaring a Manifest 3-3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19 XP</dc:title>
  <dc:creator>Aptech Limited</dc:creator>
  <cp:lastModifiedBy>dhrutis</cp:lastModifiedBy>
  <cp:revision>2359</cp:revision>
  <dcterms:created xsi:type="dcterms:W3CDTF">2006-08-16T00:00:00Z</dcterms:created>
  <dcterms:modified xsi:type="dcterms:W3CDTF">2012-08-22T10:44:02Z</dcterms:modified>
</cp:coreProperties>
</file>